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5" r:id="rId2"/>
    <p:sldId id="256" r:id="rId3"/>
    <p:sldId id="281" r:id="rId4"/>
    <p:sldId id="292" r:id="rId5"/>
    <p:sldId id="274" r:id="rId6"/>
    <p:sldId id="260" r:id="rId7"/>
    <p:sldId id="277" r:id="rId8"/>
    <p:sldId id="286" r:id="rId9"/>
    <p:sldId id="290" r:id="rId10"/>
    <p:sldId id="291" r:id="rId11"/>
    <p:sldId id="278" r:id="rId12"/>
    <p:sldId id="267" r:id="rId13"/>
    <p:sldId id="287" r:id="rId14"/>
    <p:sldId id="288" r:id="rId15"/>
    <p:sldId id="271" r:id="rId16"/>
    <p:sldId id="270" r:id="rId17"/>
    <p:sldId id="289" r:id="rId18"/>
    <p:sldId id="280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94681" autoAdjust="0"/>
  </p:normalViewPr>
  <p:slideViewPr>
    <p:cSldViewPr>
      <p:cViewPr varScale="1">
        <p:scale>
          <a:sx n="53" d="100"/>
          <a:sy n="53" d="100"/>
        </p:scale>
        <p:origin x="-10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057F6F-DDDD-4584-8420-172B40FA78C0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C533BE-E15A-4890-82AC-065C763006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5150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533BE-E15A-4890-82AC-065C7630069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2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3.emf"/><Relationship Id="rId4" Type="http://schemas.openxmlformats.org/officeDocument/2006/relationships/oleObject" Target="../embeddings/oleObject24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oleObject" Target="../embeddings/oleObject2.bin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10" Type="http://schemas.openxmlformats.org/officeDocument/2006/relationships/oleObject" Target="../embeddings/oleObject14.bin"/><Relationship Id="rId4" Type="http://schemas.openxmlformats.org/officeDocument/2006/relationships/image" Target="../media/image20.emf"/><Relationship Id="rId9" Type="http://schemas.openxmlformats.org/officeDocument/2006/relationships/image" Target="../media/image24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534400" cy="1143000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Uticaj</a:t>
            </a:r>
            <a:r>
              <a:rPr lang="en-US" sz="2800" dirty="0" smtClean="0"/>
              <a:t> </a:t>
            </a:r>
            <a:r>
              <a:rPr lang="en-US" sz="2800" dirty="0" err="1" smtClean="0"/>
              <a:t>torzionih</a:t>
            </a:r>
            <a:r>
              <a:rPr lang="en-US" sz="2800" dirty="0" smtClean="0"/>
              <a:t> </a:t>
            </a:r>
            <a:r>
              <a:rPr lang="en-US" sz="2800" dirty="0" err="1" smtClean="0"/>
              <a:t>oscilacija</a:t>
            </a:r>
            <a:r>
              <a:rPr lang="en-US" sz="2800" dirty="0" smtClean="0"/>
              <a:t> </a:t>
            </a:r>
            <a:r>
              <a:rPr lang="en-US" sz="2800" dirty="0" err="1" smtClean="0"/>
              <a:t>radnog</a:t>
            </a:r>
            <a:r>
              <a:rPr lang="en-US" sz="2800" dirty="0" smtClean="0"/>
              <a:t> </a:t>
            </a:r>
            <a:r>
              <a:rPr lang="en-US" sz="2800" dirty="0" err="1" smtClean="0"/>
              <a:t>vratila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varijable</a:t>
            </a:r>
            <a:r>
              <a:rPr lang="en-US" sz="2800" dirty="0" smtClean="0"/>
              <a:t> </a:t>
            </a:r>
            <a:r>
              <a:rPr lang="en-US" sz="2800" dirty="0" err="1" smtClean="0"/>
              <a:t>invertorski</a:t>
            </a:r>
            <a:r>
              <a:rPr lang="en-US" sz="2800" dirty="0" smtClean="0"/>
              <a:t> </a:t>
            </a:r>
            <a:r>
              <a:rPr lang="en-US" sz="2800" dirty="0" err="1" smtClean="0"/>
              <a:t>napajanog</a:t>
            </a:r>
            <a:r>
              <a:rPr lang="en-US" sz="2800" dirty="0" smtClean="0"/>
              <a:t> </a:t>
            </a:r>
            <a:r>
              <a:rPr lang="en-US" sz="2800" dirty="0" err="1" smtClean="0"/>
              <a:t>asinhronog</a:t>
            </a:r>
            <a:r>
              <a:rPr lang="en-US" sz="2800" dirty="0" smtClean="0"/>
              <a:t> </a:t>
            </a:r>
            <a:r>
              <a:rPr lang="en-US" sz="2800" dirty="0" err="1" smtClean="0"/>
              <a:t>motora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676401"/>
            <a:ext cx="845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Zadatak</a:t>
            </a:r>
            <a:r>
              <a:rPr lang="en-US" sz="2000" b="1" dirty="0" smtClean="0"/>
              <a:t> </a:t>
            </a:r>
            <a:r>
              <a:rPr lang="x-none" sz="2000" b="1" smtClean="0"/>
              <a:t>: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</a:t>
            </a:r>
            <a:r>
              <a:rPr lang="en-US" sz="2000" b="1" dirty="0" smtClean="0"/>
              <a:t> se </a:t>
            </a:r>
            <a:r>
              <a:rPr lang="en-US" sz="2000" b="1" dirty="0" err="1" smtClean="0"/>
              <a:t>modeluje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uticaj</a:t>
            </a:r>
            <a:r>
              <a:rPr lang="en-US" sz="2000" b="1" dirty="0" smtClean="0"/>
              <a:t> tor</a:t>
            </a:r>
            <a:r>
              <a:rPr lang="x-none" sz="2000" b="1" dirty="0" smtClean="0"/>
              <a:t>z</a:t>
            </a:r>
            <a:r>
              <a:rPr lang="en-US" sz="2000" b="1" dirty="0" err="1" smtClean="0"/>
              <a:t>ionih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oscilacija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radnog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vratila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koje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nastaju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kao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posljedica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tranzientnog</a:t>
            </a:r>
            <a:r>
              <a:rPr lang="en-US" sz="2000" b="1" dirty="0" smtClean="0"/>
              <a:t>  re</a:t>
            </a:r>
            <a:r>
              <a:rPr lang="x-none" sz="2000" b="1" dirty="0" smtClean="0"/>
              <a:t>ž</a:t>
            </a:r>
            <a:r>
              <a:rPr lang="en-US" sz="2000" b="1" dirty="0" err="1" smtClean="0"/>
              <a:t>ima</a:t>
            </a:r>
            <a:r>
              <a:rPr lang="en-US" sz="2000" b="1" dirty="0" smtClean="0"/>
              <a:t> </a:t>
            </a:r>
            <a:r>
              <a:rPr lang="x-none" sz="2000" b="1" dirty="0" smtClean="0"/>
              <a:t> i invertorskog, prekidačkog, načina napajanja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44958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800" b="1" dirty="0" smtClean="0"/>
              <a:t>Povratni </a:t>
            </a:r>
            <a:r>
              <a:rPr lang="sr-Latn-CS" sz="2800" b="1" dirty="0" smtClean="0"/>
              <a:t>uticajpreko </a:t>
            </a:r>
            <a:r>
              <a:rPr lang="sr-Latn-CS" sz="2800" b="1" dirty="0" smtClean="0"/>
              <a:t>brzine rotora  na:</a:t>
            </a:r>
            <a:endParaRPr lang="en-US" sz="28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81000" y="28194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 smtClean="0"/>
              <a:t>Invertorsko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napajanje</a:t>
            </a:r>
            <a:r>
              <a:rPr lang="sr-Latn-CS" sz="2400" u="sng" dirty="0" smtClean="0"/>
              <a:t> i mehaničke osobine materijala</a:t>
            </a:r>
            <a:endParaRPr lang="en-US" sz="24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381000" y="33528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/>
              <a:t>Direktan uticaj </a:t>
            </a:r>
            <a:r>
              <a:rPr lang="sr-Latn-CS" sz="2400" b="1" dirty="0" smtClean="0"/>
              <a:t>preko elektromagnetskog momenta na </a:t>
            </a:r>
            <a:r>
              <a:rPr lang="sr-Latn-CS" sz="2400" b="1" dirty="0" smtClean="0"/>
              <a:t>:</a:t>
            </a:r>
            <a:endParaRPr lang="en-US" sz="2400" b="1" dirty="0"/>
          </a:p>
        </p:txBody>
      </p:sp>
      <p:sp>
        <p:nvSpPr>
          <p:cNvPr id="11" name="Rectangle 10"/>
          <p:cNvSpPr/>
          <p:nvPr/>
        </p:nvSpPr>
        <p:spPr>
          <a:xfrm>
            <a:off x="2362200" y="3733800"/>
            <a:ext cx="434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Torzione</a:t>
            </a:r>
            <a:r>
              <a:rPr lang="en-US" sz="2400" dirty="0" smtClean="0"/>
              <a:t> </a:t>
            </a:r>
            <a:r>
              <a:rPr lang="en-US" sz="2400" dirty="0" err="1" smtClean="0"/>
              <a:t>oscilacije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2286000" y="5486400"/>
            <a:ext cx="28472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sz="2400" dirty="0" smtClean="0"/>
              <a:t>Struje statora i rotora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2514600" y="4191000"/>
            <a:ext cx="434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dirty="0" smtClean="0"/>
              <a:t>Brzinu rotora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2286000" y="4953000"/>
            <a:ext cx="4343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dirty="0" smtClean="0"/>
              <a:t>Naponske jednačine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2286000" y="6019800"/>
            <a:ext cx="363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CS" sz="2400" dirty="0" smtClean="0"/>
              <a:t>Elektromagnetski momenat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F2E1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  <p:bldP spid="4" grpId="2"/>
      <p:bldP spid="7" grpId="0"/>
      <p:bldP spid="8" grpId="0"/>
      <p:bldP spid="10" grpId="0"/>
      <p:bldP spid="11" grpId="0"/>
      <p:bldP spid="12" grpId="0"/>
      <p:bldP spid="9" grpId="0"/>
      <p:bldP spid="14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sr-Latn-CS" dirty="0" smtClean="0"/>
              <a:t>Torziona deformacija vratila</a:t>
            </a:r>
            <a:endParaRPr lang="en-US" dirty="0"/>
          </a:p>
        </p:txBody>
      </p:sp>
      <p:pic>
        <p:nvPicPr>
          <p:cNvPr id="665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57400"/>
            <a:ext cx="9144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6563" name="Object 3"/>
          <p:cNvGraphicFramePr>
            <a:graphicFrameLocks noChangeAspect="1"/>
          </p:cNvGraphicFramePr>
          <p:nvPr/>
        </p:nvGraphicFramePr>
        <p:xfrm>
          <a:off x="3197225" y="1533525"/>
          <a:ext cx="2328863" cy="387350"/>
        </p:xfrm>
        <a:graphic>
          <a:graphicData uri="http://schemas.openxmlformats.org/presentationml/2006/ole">
            <p:oleObj spid="_x0000_s66563" name="Equation" r:id="rId4" imgW="1612800" imgH="4950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304801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600" dirty="0" smtClean="0"/>
              <a:t>Mehanički sistem: Brzina rotora i tereta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990600"/>
            <a:ext cx="838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err="1" smtClean="0"/>
              <a:t>R</a:t>
            </a:r>
            <a:r>
              <a:rPr lang="en-US" dirty="0" err="1" smtClean="0"/>
              <a:t>azlika</a:t>
            </a:r>
            <a:r>
              <a:rPr lang="en-US" dirty="0" smtClean="0"/>
              <a:t> </a:t>
            </a:r>
            <a:r>
              <a:rPr lang="en-US" dirty="0" err="1" smtClean="0"/>
              <a:t>brzina</a:t>
            </a:r>
            <a:r>
              <a:rPr lang="en-US" dirty="0" smtClean="0"/>
              <a:t> </a:t>
            </a:r>
            <a:r>
              <a:rPr lang="en-US" dirty="0" err="1" smtClean="0"/>
              <a:t>inercionih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sr-Latn-CS" dirty="0" smtClean="0"/>
              <a:t> J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sr-Latn-CS" dirty="0" smtClean="0"/>
              <a:t>J</a:t>
            </a:r>
            <a:r>
              <a:rPr lang="en-US" baseline="-25000" dirty="0" smtClean="0"/>
              <a:t>2</a:t>
            </a:r>
            <a:r>
              <a:rPr lang="sr-Latn-CS" baseline="-25000" dirty="0" smtClean="0"/>
              <a:t>  </a:t>
            </a:r>
            <a:r>
              <a:rPr lang="sr-Latn-CS" dirty="0" smtClean="0"/>
              <a:t>i</a:t>
            </a:r>
            <a:r>
              <a:rPr lang="en-US" dirty="0" smtClean="0"/>
              <a:t>ma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posljedicu</a:t>
            </a:r>
            <a:r>
              <a:rPr lang="en-US" dirty="0" smtClean="0"/>
              <a:t> </a:t>
            </a:r>
            <a:r>
              <a:rPr lang="en-US" dirty="0" err="1" smtClean="0"/>
              <a:t>torzionu</a:t>
            </a:r>
            <a:r>
              <a:rPr lang="en-US" dirty="0" smtClean="0"/>
              <a:t> </a:t>
            </a:r>
            <a:r>
              <a:rPr lang="en-US" dirty="0" err="1" smtClean="0"/>
              <a:t>deformaciju</a:t>
            </a:r>
            <a:r>
              <a:rPr lang="en-US" dirty="0" smtClean="0"/>
              <a:t> </a:t>
            </a:r>
            <a:r>
              <a:rPr lang="en-US" dirty="0" err="1" smtClean="0"/>
              <a:t>vratila</a:t>
            </a:r>
            <a:endParaRPr lang="en-US" dirty="0" smtClean="0"/>
          </a:p>
          <a:p>
            <a:r>
              <a:rPr lang="sr-Latn-CS" baseline="-25000" dirty="0" smtClean="0"/>
              <a:t> </a:t>
            </a:r>
            <a:endParaRPr lang="en-US" baseline="-250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92287269"/>
              </p:ext>
            </p:extLst>
          </p:nvPr>
        </p:nvGraphicFramePr>
        <p:xfrm>
          <a:off x="1150938" y="1690688"/>
          <a:ext cx="2370137" cy="508000"/>
        </p:xfrm>
        <a:graphic>
          <a:graphicData uri="http://schemas.openxmlformats.org/presentationml/2006/ole">
            <p:oleObj spid="_x0000_s51212" name="Equation" r:id="rId3" imgW="1459866" imgH="660113" progId="Equation.DSMT4">
              <p:embed/>
            </p:oleObj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09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514600"/>
            <a:ext cx="8610600" cy="4038600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</p:pic>
      <p:graphicFrame>
        <p:nvGraphicFramePr>
          <p:cNvPr id="2" name="Object 9"/>
          <p:cNvGraphicFramePr>
            <a:graphicFrameLocks noChangeAspect="1"/>
          </p:cNvGraphicFramePr>
          <p:nvPr/>
        </p:nvGraphicFramePr>
        <p:xfrm>
          <a:off x="5197475" y="1676400"/>
          <a:ext cx="2940050" cy="415925"/>
        </p:xfrm>
        <a:graphic>
          <a:graphicData uri="http://schemas.openxmlformats.org/presentationml/2006/ole">
            <p:oleObj spid="_x0000_s51213" name="Equation" r:id="rId5" imgW="2032000" imgH="52070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0816126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Uticaj</a:t>
            </a:r>
            <a:r>
              <a:rPr lang="en-US" sz="3200" dirty="0" smtClean="0"/>
              <a:t> </a:t>
            </a:r>
            <a:r>
              <a:rPr lang="en-US" sz="3200" dirty="0" err="1" smtClean="0"/>
              <a:t>deformacije</a:t>
            </a:r>
            <a:r>
              <a:rPr lang="en-US" sz="3200" dirty="0" smtClean="0"/>
              <a:t> </a:t>
            </a:r>
            <a:r>
              <a:rPr lang="en-US" sz="3200" dirty="0" err="1" smtClean="0"/>
              <a:t>vratila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sr-Latn-CS" sz="3200" dirty="0" smtClean="0"/>
              <a:t> snagu i</a:t>
            </a:r>
            <a:r>
              <a:rPr lang="en-US" sz="3200" dirty="0" smtClean="0"/>
              <a:t> </a:t>
            </a:r>
            <a:r>
              <a:rPr lang="en-US" sz="3200" dirty="0" err="1" smtClean="0"/>
              <a:t>akumuliranu</a:t>
            </a:r>
            <a:r>
              <a:rPr lang="en-US" sz="3200" dirty="0" smtClean="0"/>
              <a:t> </a:t>
            </a:r>
            <a:r>
              <a:rPr lang="en-US" sz="3200" dirty="0" err="1" smtClean="0"/>
              <a:t>potencijalnu</a:t>
            </a:r>
            <a:r>
              <a:rPr lang="en-US" sz="3200" dirty="0" smtClean="0"/>
              <a:t> </a:t>
            </a:r>
            <a:r>
              <a:rPr lang="en-US" sz="3200" dirty="0" err="1" smtClean="0"/>
              <a:t>energiju</a:t>
            </a:r>
            <a:endParaRPr lang="en-US" sz="3200" dirty="0"/>
          </a:p>
        </p:txBody>
      </p:sp>
      <p:graphicFrame>
        <p:nvGraphicFramePr>
          <p:cNvPr id="5734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11428148"/>
              </p:ext>
            </p:extLst>
          </p:nvPr>
        </p:nvGraphicFramePr>
        <p:xfrm>
          <a:off x="877888" y="1314450"/>
          <a:ext cx="3336925" cy="598488"/>
        </p:xfrm>
        <a:graphic>
          <a:graphicData uri="http://schemas.openxmlformats.org/presentationml/2006/ole">
            <p:oleObj spid="_x0000_s57351" name="Equation" r:id="rId3" imgW="2209800" imgH="596900" progId="Equation.DSMT4">
              <p:embed/>
            </p:oleObj>
          </a:graphicData>
        </a:graphic>
      </p:graphicFrame>
      <p:graphicFrame>
        <p:nvGraphicFramePr>
          <p:cNvPr id="573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65162285"/>
              </p:ext>
            </p:extLst>
          </p:nvPr>
        </p:nvGraphicFramePr>
        <p:xfrm>
          <a:off x="5046663" y="1371600"/>
          <a:ext cx="3013075" cy="571500"/>
        </p:xfrm>
        <a:graphic>
          <a:graphicData uri="http://schemas.openxmlformats.org/presentationml/2006/ole">
            <p:oleObj spid="_x0000_s57352" name="Equation" r:id="rId4" imgW="1905000" imgH="571500" progId="Equation.DSMT4">
              <p:embed/>
            </p:oleObj>
          </a:graphicData>
        </a:graphic>
      </p:graphicFrame>
      <p:pic>
        <p:nvPicPr>
          <p:cNvPr id="5735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2209800"/>
            <a:ext cx="8534400" cy="4343400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/>
          <a:p>
            <a:r>
              <a:rPr lang="sr-Latn-CS" dirty="0" smtClean="0"/>
              <a:t>POVRATNA VEZA</a:t>
            </a:r>
            <a:endParaRPr lang="en-US" dirty="0"/>
          </a:p>
        </p:txBody>
      </p:sp>
      <p:pic>
        <p:nvPicPr>
          <p:cNvPr id="624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362201"/>
            <a:ext cx="9144000" cy="4495799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</p:pic>
      <p:graphicFrame>
        <p:nvGraphicFramePr>
          <p:cNvPr id="61442" name="Object 2"/>
          <p:cNvGraphicFramePr>
            <a:graphicFrameLocks noChangeAspect="1"/>
          </p:cNvGraphicFramePr>
          <p:nvPr/>
        </p:nvGraphicFramePr>
        <p:xfrm>
          <a:off x="4006850" y="1911350"/>
          <a:ext cx="1282700" cy="419100"/>
        </p:xfrm>
        <a:graphic>
          <a:graphicData uri="http://schemas.openxmlformats.org/presentationml/2006/ole">
            <p:oleObj spid="_x0000_s61445" name="Equation" r:id="rId4" imgW="1282700" imgH="419100" progId="Equation.DSMT4">
              <p:embed/>
            </p:oleObj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28600" y="838200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C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Brzine</a:t>
            </a:r>
            <a:r>
              <a:rPr kumimoji="0" lang="sr-Latn-C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rotora bez i sa torzionim oscilacijama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POVRATNA VEZA</a:t>
            </a:r>
            <a:endParaRPr lang="en-US" dirty="0"/>
          </a:p>
        </p:txBody>
      </p:sp>
      <p:pic>
        <p:nvPicPr>
          <p:cNvPr id="645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981200"/>
            <a:ext cx="8610600" cy="4572000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</p:pic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3505200" y="1295400"/>
          <a:ext cx="2108200" cy="431800"/>
        </p:xfrm>
        <a:graphic>
          <a:graphicData uri="http://schemas.openxmlformats.org/presentationml/2006/ole">
            <p:oleObj spid="_x0000_s64518" name="Equation" r:id="rId4" imgW="2108200" imgH="4318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38100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4000" dirty="0" smtClean="0"/>
              <a:t>P</a:t>
            </a:r>
            <a:r>
              <a:rPr lang="en-US" sz="4000" dirty="0" smtClean="0"/>
              <a:t>ad </a:t>
            </a:r>
            <a:r>
              <a:rPr lang="en-US" sz="4000" dirty="0" err="1" smtClean="0"/>
              <a:t>napona</a:t>
            </a:r>
            <a:r>
              <a:rPr lang="en-US" sz="4000" dirty="0" smtClean="0"/>
              <a:t> u </a:t>
            </a:r>
            <a:r>
              <a:rPr lang="en-US" sz="4000" dirty="0" err="1" smtClean="0"/>
              <a:t>kolu</a:t>
            </a:r>
            <a:r>
              <a:rPr lang="en-US" sz="4000" dirty="0" smtClean="0"/>
              <a:t> </a:t>
            </a:r>
            <a:r>
              <a:rPr lang="en-US" sz="4000" dirty="0" err="1" smtClean="0"/>
              <a:t>rotora</a:t>
            </a:r>
            <a:endParaRPr lang="en-US" sz="4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36226845"/>
              </p:ext>
            </p:extLst>
          </p:nvPr>
        </p:nvGraphicFramePr>
        <p:xfrm>
          <a:off x="1143000" y="1524000"/>
          <a:ext cx="1752600" cy="431800"/>
        </p:xfrm>
        <a:graphic>
          <a:graphicData uri="http://schemas.openxmlformats.org/presentationml/2006/ole">
            <p:oleObj spid="_x0000_s29717" name="Equation" r:id="rId3" imgW="1752600" imgH="431800" progId="Equation.DSMT4">
              <p:embed/>
            </p:oleObj>
          </a:graphicData>
        </a:graphic>
      </p:graphicFrame>
      <p:graphicFrame>
        <p:nvGraphicFramePr>
          <p:cNvPr id="29712" name="Object 16"/>
          <p:cNvGraphicFramePr>
            <a:graphicFrameLocks noChangeAspect="1"/>
          </p:cNvGraphicFramePr>
          <p:nvPr/>
        </p:nvGraphicFramePr>
        <p:xfrm>
          <a:off x="4343400" y="1219200"/>
          <a:ext cx="3619500" cy="927100"/>
        </p:xfrm>
        <a:graphic>
          <a:graphicData uri="http://schemas.openxmlformats.org/presentationml/2006/ole">
            <p:oleObj spid="_x0000_s29718" name="Equation" r:id="rId4" imgW="3619500" imgH="927100" progId="Equation.DSMT4">
              <p:embed/>
            </p:oleObj>
          </a:graphicData>
        </a:graphic>
      </p:graphicFrame>
      <p:pic>
        <p:nvPicPr>
          <p:cNvPr id="29713" name="Picture 1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2362200"/>
            <a:ext cx="8610600" cy="4267200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816" y="1600200"/>
            <a:ext cx="8571899" cy="4953000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57200" y="287125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4000" dirty="0" smtClean="0"/>
              <a:t>S</a:t>
            </a:r>
            <a:r>
              <a:rPr lang="en-US" sz="4000" dirty="0" err="1" smtClean="0"/>
              <a:t>truje</a:t>
            </a:r>
            <a:r>
              <a:rPr lang="en-US" sz="4000" dirty="0" smtClean="0"/>
              <a:t>  </a:t>
            </a:r>
            <a:r>
              <a:rPr lang="en-US" sz="4000" dirty="0" err="1" smtClean="0"/>
              <a:t>statora</a:t>
            </a:r>
            <a:r>
              <a:rPr lang="sr-Latn-CS" sz="4000" dirty="0" smtClean="0"/>
              <a:t> </a:t>
            </a:r>
            <a:r>
              <a:rPr lang="en-US" sz="4000" dirty="0" smtClean="0"/>
              <a:t> </a:t>
            </a:r>
            <a:r>
              <a:rPr lang="en-US" sz="4000" dirty="0" err="1" smtClean="0"/>
              <a:t>i</a:t>
            </a:r>
            <a:r>
              <a:rPr lang="sr-Latn-CS" sz="4000" dirty="0" smtClean="0"/>
              <a:t> </a:t>
            </a:r>
            <a:r>
              <a:rPr lang="en-US" sz="4000" dirty="0" err="1" smtClean="0"/>
              <a:t>rotora</a:t>
            </a:r>
            <a:endParaRPr lang="en-US" sz="4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5400" dirty="0" smtClean="0"/>
              <a:t>Direktna veza</a:t>
            </a:r>
            <a:endParaRPr lang="en-US" sz="5400" dirty="0"/>
          </a:p>
        </p:txBody>
      </p:sp>
      <p:pic>
        <p:nvPicPr>
          <p:cNvPr id="655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00200"/>
            <a:ext cx="8610600" cy="4953000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752600"/>
            <a:ext cx="8153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CS" sz="2000" b="1" dirty="0" smtClean="0"/>
              <a:t>Uslijed  akcije električnog sistema preko elektromagnetskog momenta javlja se reakcija mehaničkog sistema  sa  torziono elastičnim vratilom  koji, preko brzine rotora koja u električnom kolu rotora stvara dodatni pad napona i generiše povećanje struja statora i rotora uslijed uticaja torzionih oscilacija i invertorskog napajanja. 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495800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CS" sz="2000" b="1" dirty="0" smtClean="0"/>
              <a:t>Povećanje elektromagnetskog momenta  u tranzientnom periodu može biti važno za  dimenzionisanje vratila, dok povećanje struja statora i rotora uslijed torzionih oscilacija i prekidačkog, invertorskog napajanja može imati posljedice na zagrevanje ‚ odnosno izbor motora.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" y="8382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/>
              <a:t>Njutnov princip akcije i reakcije očigledan je u ovom slučaju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37338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3600" b="1" dirty="0" smtClean="0"/>
              <a:t>Zaključak:</a:t>
            </a:r>
          </a:p>
        </p:txBody>
      </p:sp>
    </p:spTree>
    <p:extLst>
      <p:ext uri="{BB962C8B-B14F-4D97-AF65-F5344CB8AC3E}">
        <p14:creationId xmlns:p14="http://schemas.microsoft.com/office/powerpoint/2010/main" xmlns="" val="7846719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1002"/>
            <a:ext cx="7772400" cy="761999"/>
          </a:xfrm>
        </p:spPr>
        <p:txBody>
          <a:bodyPr>
            <a:normAutofit fontScale="90000"/>
          </a:bodyPr>
          <a:lstStyle/>
          <a:p>
            <a:r>
              <a:rPr lang="en-US" sz="2800" dirty="0" err="1" smtClean="0"/>
              <a:t>A1_1_UTICAJ</a:t>
            </a:r>
            <a:r>
              <a:rPr lang="en-US" sz="2800" dirty="0" smtClean="0"/>
              <a:t> </a:t>
            </a:r>
            <a:r>
              <a:rPr lang="en-US" sz="2800" dirty="0" err="1" smtClean="0"/>
              <a:t>TORZIONIH</a:t>
            </a:r>
            <a:r>
              <a:rPr lang="en-US" sz="2800" dirty="0" smtClean="0"/>
              <a:t> </a:t>
            </a:r>
            <a:r>
              <a:rPr lang="en-US" sz="2800" dirty="0" err="1" smtClean="0"/>
              <a:t>OSCILACIJA</a:t>
            </a:r>
            <a:r>
              <a:rPr lang="en-US" sz="2800" dirty="0" smtClean="0"/>
              <a:t>  </a:t>
            </a:r>
            <a:r>
              <a:rPr lang="en-US" sz="2800" dirty="0" err="1" smtClean="0"/>
              <a:t>RADNOG</a:t>
            </a:r>
            <a:r>
              <a:rPr lang="en-US" sz="2800" dirty="0" smtClean="0"/>
              <a:t>  </a:t>
            </a:r>
            <a:r>
              <a:rPr lang="en-US" sz="2800" dirty="0" err="1" smtClean="0"/>
              <a:t>VRATILA</a:t>
            </a:r>
            <a:r>
              <a:rPr lang="en-US" sz="2800" dirty="0" smtClean="0"/>
              <a:t> NA </a:t>
            </a:r>
            <a:r>
              <a:rPr lang="en-US" sz="2800" dirty="0" err="1" smtClean="0"/>
              <a:t>VARIJABLE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38400"/>
            <a:ext cx="6400800" cy="3200400"/>
          </a:xfrm>
        </p:spPr>
        <p:txBody>
          <a:bodyPr>
            <a:normAutofit/>
          </a:bodyPr>
          <a:lstStyle/>
          <a:p>
            <a:r>
              <a:rPr lang="en-US" dirty="0" smtClean="0"/>
              <a:t> 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33401" y="1676400"/>
          <a:ext cx="8135895" cy="4114800"/>
        </p:xfrm>
        <a:graphic>
          <a:graphicData uri="http://schemas.openxmlformats.org/presentationml/2006/ole">
            <p:oleObj spid="_x0000_s1034" name="AutoCAD Drawing" r:id="rId3" imgW="12039600" imgH="5362575" progId="AutoCAD.Drawing.18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685800" y="2286000"/>
            <a:ext cx="2514600" cy="3429000"/>
          </a:xfrm>
          <a:prstGeom prst="rect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Invertor</a:t>
            </a:r>
            <a:endParaRPr lang="en-US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6600" y="2286000"/>
            <a:ext cx="685800" cy="342900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t" anchorCtr="0"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Napajanje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038600" y="2286000"/>
            <a:ext cx="1676400" cy="3429000"/>
          </a:xfrm>
          <a:prstGeom prst="round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334000" y="1752600"/>
            <a:ext cx="2971800" cy="3124200"/>
          </a:xfrm>
          <a:prstGeom prst="round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4953000" y="2743200"/>
            <a:ext cx="533400" cy="1371600"/>
          </a:xfrm>
          <a:prstGeom prst="round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791200" y="2971800"/>
            <a:ext cx="1447800" cy="1600200"/>
          </a:xfrm>
          <a:prstGeom prst="round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334000" y="2667000"/>
            <a:ext cx="381000" cy="1676400"/>
          </a:xfrm>
          <a:prstGeom prst="round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239000" y="2667000"/>
            <a:ext cx="381000" cy="1676400"/>
          </a:xfrm>
          <a:prstGeom prst="round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304801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600" dirty="0" smtClean="0"/>
              <a:t>Prekidačke funkcije invertora</a:t>
            </a:r>
            <a:endParaRPr lang="en-US" sz="3600" dirty="0"/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400"/>
            <a:ext cx="8534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ounded Rectangle 3"/>
          <p:cNvSpPr/>
          <p:nvPr/>
        </p:nvSpPr>
        <p:spPr>
          <a:xfrm>
            <a:off x="304800" y="1219200"/>
            <a:ext cx="4343400" cy="5410200"/>
          </a:xfrm>
          <a:prstGeom prst="roundRect">
            <a:avLst/>
          </a:prstGeom>
          <a:noFill/>
          <a:ln w="1016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495800" y="1143000"/>
            <a:ext cx="4343400" cy="5410200"/>
          </a:xfrm>
          <a:prstGeom prst="roundRect">
            <a:avLst/>
          </a:prstGeom>
          <a:noFill/>
          <a:ln w="1016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192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r>
              <a:rPr lang="sr-Latn-CS" dirty="0" smtClean="0"/>
              <a:t>Napon napajanja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4" grpId="0" animBg="1"/>
      <p:bldP spid="6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Napon napajanja</a:t>
            </a:r>
            <a:endParaRPr lang="en-US" dirty="0"/>
          </a:p>
        </p:txBody>
      </p:sp>
      <p:pic>
        <p:nvPicPr>
          <p:cNvPr id="675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315804"/>
              </p:ext>
            </p:extLst>
          </p:nvPr>
        </p:nvGraphicFramePr>
        <p:xfrm>
          <a:off x="2282825" y="2133600"/>
          <a:ext cx="5265738" cy="1130300"/>
        </p:xfrm>
        <a:graphic>
          <a:graphicData uri="http://schemas.openxmlformats.org/presentationml/2006/ole">
            <p:oleObj spid="_x0000_s48202" name="Equation" r:id="rId3" imgW="5613120" imgH="1206360" progId="Equation.DSMT4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2286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/>
              <a:t>Mehanički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sistem</a:t>
            </a:r>
            <a:endParaRPr lang="en-US" sz="3200" b="1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44318193"/>
              </p:ext>
            </p:extLst>
          </p:nvPr>
        </p:nvGraphicFramePr>
        <p:xfrm>
          <a:off x="2959100" y="1524000"/>
          <a:ext cx="4267200" cy="457200"/>
        </p:xfrm>
        <a:graphic>
          <a:graphicData uri="http://schemas.openxmlformats.org/presentationml/2006/ole">
            <p:oleObj spid="_x0000_s48203" name="Equation" r:id="rId4" imgW="4267080" imgH="457200" progId="Equation.DSMT4">
              <p:embed/>
            </p:oleObj>
          </a:graphicData>
        </a:graphic>
      </p:graphicFrame>
      <p:sp>
        <p:nvSpPr>
          <p:cNvPr id="3" name="Rectangle 2"/>
          <p:cNvSpPr/>
          <p:nvPr/>
        </p:nvSpPr>
        <p:spPr>
          <a:xfrm>
            <a:off x="3048001" y="4419600"/>
            <a:ext cx="2440215" cy="14478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2"/>
                </a:solidFill>
              </a:rPr>
              <a:t>(</a:t>
            </a:r>
            <a:r>
              <a:rPr lang="en-US" sz="2800" b="1" dirty="0">
                <a:solidFill>
                  <a:schemeClr val="tx1"/>
                </a:solidFill>
              </a:rPr>
              <a:t>12</a:t>
            </a:r>
            <a:r>
              <a:rPr lang="en-US" sz="28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en-US" sz="2800" b="1" dirty="0" err="1" smtClean="0">
                <a:solidFill>
                  <a:schemeClr val="tx2"/>
                </a:solidFill>
              </a:rPr>
              <a:t>Meh</a:t>
            </a:r>
            <a:r>
              <a:rPr lang="en-US" sz="2800" b="1" dirty="0" smtClean="0">
                <a:solidFill>
                  <a:schemeClr val="tx2"/>
                </a:solidFill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</a:rPr>
              <a:t>sistem</a:t>
            </a:r>
            <a:endParaRPr lang="en-US" sz="2800" b="1" dirty="0" smtClean="0">
              <a:solidFill>
                <a:schemeClr val="tx2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(13)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905000" y="4724400"/>
            <a:ext cx="114300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905000" y="5486400"/>
            <a:ext cx="1143000" cy="1590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486400" y="4724400"/>
            <a:ext cx="2667000" cy="1588"/>
          </a:xfrm>
          <a:prstGeom prst="straightConnector1">
            <a:avLst/>
          </a:prstGeom>
          <a:ln w="1016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21328" y="420979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Te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2057400" y="48768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Tl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5791200" y="41148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</a:t>
            </a:r>
            <a:r>
              <a:rPr lang="en-US" sz="2800" b="1" baseline="-25000" dirty="0" smtClean="0"/>
              <a:t>10</a:t>
            </a:r>
            <a:endParaRPr lang="en-US" sz="2800" b="1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5715000" y="4800601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w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</a:rPr>
              <a:t>=w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10</a:t>
            </a:r>
            <a:r>
              <a:rPr lang="en-US" sz="2800" b="1" dirty="0" smtClean="0">
                <a:solidFill>
                  <a:srgbClr val="FF0000"/>
                </a:solidFill>
              </a:rPr>
              <a:t>+Dw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1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07376049"/>
              </p:ext>
            </p:extLst>
          </p:nvPr>
        </p:nvGraphicFramePr>
        <p:xfrm>
          <a:off x="3276601" y="3810001"/>
          <a:ext cx="2374900" cy="292100"/>
        </p:xfrm>
        <a:graphic>
          <a:graphicData uri="http://schemas.openxmlformats.org/presentationml/2006/ole">
            <p:oleObj spid="_x0000_s48204" name="Equation" r:id="rId5" imgW="2374900" imgH="292100" progId="Equation.DSMT4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57200" y="32766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/>
              <a:t>Uključenjem torzione elastičnosti broj varijabli je sa 1 povećan na 3</a:t>
            </a:r>
            <a:endParaRPr lang="en-US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715000" y="5257801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Teta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12</a:t>
            </a:r>
            <a:r>
              <a:rPr lang="sr-Latn-CS" sz="2800" b="1" baseline="-25000" dirty="0" smtClean="0">
                <a:solidFill>
                  <a:srgbClr val="FF0000"/>
                </a:solidFill>
              </a:rPr>
              <a:t>, </a:t>
            </a:r>
            <a:r>
              <a:rPr lang="sr-Latn-CS" sz="2800" b="1" dirty="0" smtClean="0">
                <a:solidFill>
                  <a:srgbClr val="FF0000"/>
                </a:solidFill>
              </a:rPr>
              <a:t>w</a:t>
            </a:r>
            <a:r>
              <a:rPr lang="sr-Latn-CS" sz="2800" b="1" baseline="-25000" dirty="0" smtClean="0">
                <a:solidFill>
                  <a:srgbClr val="FF0000"/>
                </a:solidFill>
              </a:rPr>
              <a:t>2  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9600" y="6396335"/>
            <a:ext cx="8077200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r-Latn-CS" sz="2000" b="1" dirty="0" smtClean="0">
                <a:solidFill>
                  <a:srgbClr val="FF0000"/>
                </a:solidFill>
              </a:rPr>
              <a:t>razlika je u brzini krutog i elastičnog rotora stvara pad napona u kolu rotora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124200" y="1447800"/>
            <a:ext cx="4267200" cy="457200"/>
          </a:xfrm>
          <a:prstGeom prst="roundRect">
            <a:avLst/>
          </a:prstGeom>
          <a:noFill/>
          <a:ln w="1016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2209800" y="2133600"/>
            <a:ext cx="5562600" cy="1143000"/>
          </a:xfrm>
          <a:prstGeom prst="roundRect">
            <a:avLst/>
          </a:prstGeom>
          <a:noFill/>
          <a:ln w="1016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4038600" y="3733800"/>
            <a:ext cx="685800" cy="457200"/>
          </a:xfrm>
          <a:prstGeom prst="roundRect">
            <a:avLst/>
          </a:prstGeom>
          <a:noFill/>
          <a:ln w="1016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5562600" y="4876800"/>
            <a:ext cx="2286000" cy="990600"/>
          </a:xfrm>
          <a:prstGeom prst="roundRect">
            <a:avLst/>
          </a:prstGeom>
          <a:noFill/>
          <a:ln w="1016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5486400" y="4114800"/>
            <a:ext cx="1981200" cy="533400"/>
          </a:xfrm>
          <a:prstGeom prst="roundRect">
            <a:avLst/>
          </a:prstGeom>
          <a:noFill/>
          <a:ln w="1016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3200400" y="3733800"/>
            <a:ext cx="2438400" cy="457200"/>
          </a:xfrm>
          <a:prstGeom prst="roundRect">
            <a:avLst/>
          </a:prstGeom>
          <a:noFill/>
          <a:ln w="1016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781800" y="4724400"/>
            <a:ext cx="1066800" cy="685800"/>
          </a:xfrm>
          <a:prstGeom prst="ellipse">
            <a:avLst/>
          </a:prstGeom>
          <a:noFill/>
          <a:ln w="1270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562600" y="4800600"/>
            <a:ext cx="914400" cy="609600"/>
          </a:xfrm>
          <a:prstGeom prst="ellipse">
            <a:avLst/>
          </a:prstGeom>
          <a:noFill/>
          <a:ln w="101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553200" y="5257800"/>
            <a:ext cx="914400" cy="609600"/>
          </a:xfrm>
          <a:prstGeom prst="ellipse">
            <a:avLst/>
          </a:prstGeom>
          <a:noFill/>
          <a:ln w="101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09600" y="5943600"/>
            <a:ext cx="8077200" cy="4001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r-Latn-CS" sz="2000" b="1" dirty="0" smtClean="0">
                <a:solidFill>
                  <a:schemeClr val="tx2"/>
                </a:solidFill>
              </a:rPr>
              <a:t>razlika je u brzini rotora i terta stvara torzione oscilacije</a:t>
            </a:r>
            <a:endParaRPr lang="en-US" sz="2000" b="1" dirty="0">
              <a:solidFill>
                <a:schemeClr val="tx2"/>
              </a:solidFill>
            </a:endParaRPr>
          </a:p>
        </p:txBody>
      </p:sp>
      <p:pic>
        <p:nvPicPr>
          <p:cNvPr id="3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</p:pic>
      <p:pic>
        <p:nvPicPr>
          <p:cNvPr id="32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752600"/>
            <a:ext cx="9144000" cy="5105400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</p:pic>
      <p:pic>
        <p:nvPicPr>
          <p:cNvPr id="33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1371600"/>
            <a:ext cx="9144000" cy="5486400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</p:pic>
      <p:graphicFrame>
        <p:nvGraphicFramePr>
          <p:cNvPr id="48205" name="Object 77"/>
          <p:cNvGraphicFramePr>
            <a:graphicFrameLocks noChangeAspect="1"/>
          </p:cNvGraphicFramePr>
          <p:nvPr/>
        </p:nvGraphicFramePr>
        <p:xfrm>
          <a:off x="609600" y="762000"/>
          <a:ext cx="3327400" cy="596900"/>
        </p:xfrm>
        <a:graphic>
          <a:graphicData uri="http://schemas.openxmlformats.org/presentationml/2006/ole">
            <p:oleObj spid="_x0000_s48205" name="Equation" r:id="rId9" imgW="2209800" imgH="596900" progId="Equation.DSMT4">
              <p:embed/>
            </p:oleObj>
          </a:graphicData>
        </a:graphic>
      </p:graphicFrame>
      <p:graphicFrame>
        <p:nvGraphicFramePr>
          <p:cNvPr id="48206" name="Object 78"/>
          <p:cNvGraphicFramePr>
            <a:graphicFrameLocks noChangeAspect="1"/>
          </p:cNvGraphicFramePr>
          <p:nvPr/>
        </p:nvGraphicFramePr>
        <p:xfrm>
          <a:off x="5410200" y="762000"/>
          <a:ext cx="3009900" cy="571500"/>
        </p:xfrm>
        <a:graphic>
          <a:graphicData uri="http://schemas.openxmlformats.org/presentationml/2006/ole">
            <p:oleObj spid="_x0000_s48206" name="Equation" r:id="rId10" imgW="1905000" imgH="5715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8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8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4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" grpId="0" animBg="1"/>
      <p:bldP spid="13" grpId="0"/>
      <p:bldP spid="14" grpId="0"/>
      <p:bldP spid="15" grpId="0"/>
      <p:bldP spid="16" grpId="0"/>
      <p:bldP spid="18" grpId="0"/>
      <p:bldP spid="27" grpId="0"/>
      <p:bldP spid="21" grpId="0" animBg="1"/>
      <p:bldP spid="17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6" grpId="0" animBg="1"/>
      <p:bldP spid="28" grpId="0" animBg="1"/>
      <p:bldP spid="29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33386163"/>
              </p:ext>
            </p:extLst>
          </p:nvPr>
        </p:nvGraphicFramePr>
        <p:xfrm>
          <a:off x="1196975" y="1066800"/>
          <a:ext cx="6689725" cy="630238"/>
        </p:xfrm>
        <a:graphic>
          <a:graphicData uri="http://schemas.openxmlformats.org/presentationml/2006/ole">
            <p:oleObj spid="_x0000_s16450" name="Equation" r:id="rId3" imgW="6197400" imgH="59688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02825991"/>
              </p:ext>
            </p:extLst>
          </p:nvPr>
        </p:nvGraphicFramePr>
        <p:xfrm>
          <a:off x="1600200" y="4191000"/>
          <a:ext cx="3074987" cy="614363"/>
        </p:xfrm>
        <a:graphic>
          <a:graphicData uri="http://schemas.openxmlformats.org/presentationml/2006/ole">
            <p:oleObj spid="_x0000_s16451" name="Equation" r:id="rId4" imgW="2476440" imgH="495000" progId="Equation.DSMT4">
              <p:embed/>
            </p:oleObj>
          </a:graphicData>
        </a:graphic>
      </p:graphicFrame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457200" y="317212"/>
            <a:ext cx="77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7200"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NAPONSKE JEDNAČINE BEZ I SA UTICAJEM TORZIONIH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OSCILACIJA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sr-Latn-C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ea typeface="Calibri" pitchFamily="34" charset="0"/>
                <a:cs typeface="Arial" pitchFamily="34" charset="0"/>
              </a:rPr>
              <a:t>NA </a:t>
            </a:r>
            <a:r>
              <a:rPr lang="sr-Latn-CS" b="1" dirty="0">
                <a:latin typeface="Arial" pitchFamily="34" charset="0"/>
                <a:ea typeface="Calibri" pitchFamily="34" charset="0"/>
                <a:cs typeface="Arial" pitchFamily="34" charset="0"/>
              </a:rPr>
              <a:t>STRUJE STATORA I </a:t>
            </a:r>
            <a:r>
              <a:rPr lang="sr-Latn-CS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ROTORA    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39635941"/>
              </p:ext>
            </p:extLst>
          </p:nvPr>
        </p:nvGraphicFramePr>
        <p:xfrm>
          <a:off x="2971800" y="2286000"/>
          <a:ext cx="1625600" cy="457200"/>
        </p:xfrm>
        <a:graphic>
          <a:graphicData uri="http://schemas.openxmlformats.org/presentationml/2006/ole">
            <p:oleObj spid="_x0000_s16452" name="Equation" r:id="rId5" imgW="1625400" imgH="45720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11371034"/>
              </p:ext>
            </p:extLst>
          </p:nvPr>
        </p:nvGraphicFramePr>
        <p:xfrm>
          <a:off x="457200" y="2743200"/>
          <a:ext cx="8686800" cy="673100"/>
        </p:xfrm>
        <a:graphic>
          <a:graphicData uri="http://schemas.openxmlformats.org/presentationml/2006/ole">
            <p:oleObj spid="_x0000_s16453" name="Equation" r:id="rId6" imgW="8686800" imgH="672840" progId="Equation.DSMT4">
              <p:embed/>
            </p:oleObj>
          </a:graphicData>
        </a:graphic>
      </p:graphicFrame>
      <p:sp>
        <p:nvSpPr>
          <p:cNvPr id="27" name="Rounded Rectangle 26"/>
          <p:cNvSpPr/>
          <p:nvPr/>
        </p:nvSpPr>
        <p:spPr>
          <a:xfrm>
            <a:off x="5867400" y="2667000"/>
            <a:ext cx="2362200" cy="865258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Dodatni</a:t>
            </a:r>
            <a:r>
              <a:rPr lang="en-US" sz="2400" b="1" dirty="0" smtClean="0">
                <a:solidFill>
                  <a:srgbClr val="FF0000"/>
                </a:solidFill>
              </a:rPr>
              <a:t> pad </a:t>
            </a:r>
            <a:r>
              <a:rPr lang="en-US" sz="2400" b="1" dirty="0" err="1" smtClean="0">
                <a:solidFill>
                  <a:srgbClr val="FF0000"/>
                </a:solidFill>
              </a:rPr>
              <a:t>napona</a:t>
            </a:r>
            <a:r>
              <a:rPr lang="sr-Latn-CS" sz="2400" b="1" dirty="0" smtClean="0">
                <a:solidFill>
                  <a:srgbClr val="FF0000"/>
                </a:solidFill>
              </a:rPr>
              <a:t> u rotoru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810000" y="2209800"/>
            <a:ext cx="990600" cy="533400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4800" y="19050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B</a:t>
            </a:r>
            <a:r>
              <a:rPr lang="en-US" dirty="0" err="1" smtClean="0"/>
              <a:t>rzin</a:t>
            </a:r>
            <a:r>
              <a:rPr lang="sr-Latn-CS" dirty="0" smtClean="0"/>
              <a:t>a</a:t>
            </a:r>
            <a:r>
              <a:rPr lang="en-US" dirty="0" smtClean="0"/>
              <a:t> </a:t>
            </a:r>
            <a:r>
              <a:rPr lang="en-US" dirty="0" err="1" smtClean="0"/>
              <a:t>rotora</a:t>
            </a:r>
            <a:r>
              <a:rPr lang="en-US" dirty="0" smtClean="0"/>
              <a:t> </a:t>
            </a:r>
            <a:r>
              <a:rPr lang="sr-Latn-CS" dirty="0" smtClean="0"/>
              <a:t> </a:t>
            </a:r>
            <a:r>
              <a:rPr lang="x-none" smtClean="0"/>
              <a:t>sa </a:t>
            </a:r>
            <a:r>
              <a:rPr lang="x-none" smtClean="0"/>
              <a:t>torzioni</a:t>
            </a:r>
            <a:r>
              <a:rPr lang="sr-Latn-CS" dirty="0" smtClean="0"/>
              <a:t>m</a:t>
            </a:r>
            <a:r>
              <a:rPr lang="x-none" smtClean="0"/>
              <a:t> oscilacija</a:t>
            </a:r>
            <a:r>
              <a:rPr lang="sr-Latn-CS" dirty="0" smtClean="0"/>
              <a:t>ma </a:t>
            </a:r>
            <a:r>
              <a:rPr lang="x-none" smtClean="0"/>
              <a:t> je 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04800" y="5638800"/>
            <a:ext cx="883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2000" b="1" dirty="0" smtClean="0"/>
              <a:t>Torzione oscilacije stvaraju razliku u brzini rotora što ima za posljedicu dodatni pad napona uslijed dinamičke </a:t>
            </a:r>
            <a:r>
              <a:rPr lang="sr-Latn-CS" sz="2000" b="1" dirty="0" smtClean="0"/>
              <a:t>indukcije, razliku u strujama i elektromagnetskom momentu, što će biti ilustrovano na simulacionom modelu</a:t>
            </a:r>
            <a:endParaRPr lang="en-US" sz="2000" b="1" dirty="0"/>
          </a:p>
        </p:txBody>
      </p:sp>
      <p:sp>
        <p:nvSpPr>
          <p:cNvPr id="35" name="Rounded Rectangle 34"/>
          <p:cNvSpPr/>
          <p:nvPr/>
        </p:nvSpPr>
        <p:spPr>
          <a:xfrm>
            <a:off x="685800" y="990600"/>
            <a:ext cx="5867400" cy="838200"/>
          </a:xfrm>
          <a:prstGeom prst="roundRect">
            <a:avLst/>
          </a:prstGeom>
          <a:noFill/>
          <a:ln w="63500">
            <a:solidFill>
              <a:schemeClr val="tx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381000" y="2743200"/>
            <a:ext cx="5257800" cy="685800"/>
          </a:xfrm>
          <a:prstGeom prst="roundRect">
            <a:avLst/>
          </a:prstGeom>
          <a:noFill/>
          <a:ln w="63500">
            <a:solidFill>
              <a:schemeClr val="tx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16454" name="Object 70"/>
          <p:cNvGraphicFramePr>
            <a:graphicFrameLocks noChangeAspect="1"/>
          </p:cNvGraphicFramePr>
          <p:nvPr/>
        </p:nvGraphicFramePr>
        <p:xfrm>
          <a:off x="1600200" y="4953000"/>
          <a:ext cx="6718300" cy="614363"/>
        </p:xfrm>
        <a:graphic>
          <a:graphicData uri="http://schemas.openxmlformats.org/presentationml/2006/ole">
            <p:oleObj spid="_x0000_s16454" name="Equation" r:id="rId7" imgW="5410080" imgH="495000" progId="Equation.DSMT4">
              <p:embed/>
            </p:oleObj>
          </a:graphicData>
        </a:graphic>
      </p:graphicFrame>
      <p:graphicFrame>
        <p:nvGraphicFramePr>
          <p:cNvPr id="16455" name="Object 71"/>
          <p:cNvGraphicFramePr>
            <a:graphicFrameLocks noChangeAspect="1"/>
          </p:cNvGraphicFramePr>
          <p:nvPr/>
        </p:nvGraphicFramePr>
        <p:xfrm>
          <a:off x="1600200" y="3657600"/>
          <a:ext cx="5803900" cy="431800"/>
        </p:xfrm>
        <a:graphic>
          <a:graphicData uri="http://schemas.openxmlformats.org/presentationml/2006/ole">
            <p:oleObj spid="_x0000_s16455" name="Equation" r:id="rId8" imgW="5803560" imgH="355320" progId="Equation.DSMT4">
              <p:embed/>
            </p:oleObj>
          </a:graphicData>
        </a:graphic>
      </p:graphicFrame>
      <p:sp>
        <p:nvSpPr>
          <p:cNvPr id="15" name="Rounded Rectangle 14"/>
          <p:cNvSpPr/>
          <p:nvPr/>
        </p:nvSpPr>
        <p:spPr>
          <a:xfrm>
            <a:off x="1447800" y="3657600"/>
            <a:ext cx="6019800" cy="457200"/>
          </a:xfrm>
          <a:prstGeom prst="roundRect">
            <a:avLst/>
          </a:prstGeom>
          <a:noFill/>
          <a:ln w="317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371600" y="4876800"/>
            <a:ext cx="6934200" cy="609600"/>
          </a:xfrm>
          <a:prstGeom prst="roundRect">
            <a:avLst/>
          </a:prstGeom>
          <a:noFill/>
          <a:ln w="63500">
            <a:solidFill>
              <a:schemeClr val="tx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447800" y="4191000"/>
            <a:ext cx="3733800" cy="609600"/>
          </a:xfrm>
          <a:prstGeom prst="roundRect">
            <a:avLst/>
          </a:prstGeom>
          <a:noFill/>
          <a:ln w="63500">
            <a:solidFill>
              <a:schemeClr val="tx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514600" y="2209800"/>
            <a:ext cx="2514600" cy="533400"/>
          </a:xfrm>
          <a:prstGeom prst="roundRect">
            <a:avLst/>
          </a:prstGeom>
          <a:noFill/>
          <a:ln w="63500">
            <a:solidFill>
              <a:schemeClr val="tx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1" grpId="0" animBg="1"/>
      <p:bldP spid="28" grpId="0"/>
      <p:bldP spid="35" grpId="0" animBg="1"/>
      <p:bldP spid="35" grpId="1" animBg="1"/>
      <p:bldP spid="36" grpId="0" animBg="1"/>
      <p:bldP spid="36" grpId="1" animBg="1"/>
      <p:bldP spid="15" grpId="0" animBg="1"/>
      <p:bldP spid="16" grpId="0" animBg="1"/>
      <p:bldP spid="17" grpId="0" animBg="1"/>
      <p:bldP spid="18" grpId="0" animBg="1"/>
      <p:bldP spid="1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27943" y="2625276"/>
            <a:ext cx="1447800" cy="178561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El </a:t>
            </a:r>
            <a:r>
              <a:rPr lang="en-US" sz="2000" b="1" dirty="0" err="1" smtClean="0">
                <a:solidFill>
                  <a:schemeClr val="tx1"/>
                </a:solidFill>
              </a:rPr>
              <a:t>sistem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(10) </a:t>
            </a:r>
          </a:p>
          <a:p>
            <a:pPr algn="ctr"/>
            <a:r>
              <a:rPr lang="sr-Latn-CS" sz="2800" b="1" dirty="0" smtClean="0">
                <a:solidFill>
                  <a:schemeClr val="tx1"/>
                </a:solidFill>
              </a:rPr>
              <a:t>~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(22)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75343" y="2815775"/>
            <a:ext cx="17526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>
            <a:off x="1269545" y="4162667"/>
            <a:ext cx="947513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3675745" y="3551165"/>
            <a:ext cx="1018721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2400" y="1968289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vdq</a:t>
            </a:r>
            <a:r>
              <a:rPr lang="en-US" sz="2000" dirty="0" smtClean="0"/>
              <a:t>(</a:t>
            </a:r>
            <a:r>
              <a:rPr lang="en-US" sz="2000" dirty="0" err="1" smtClean="0"/>
              <a:t>invertora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4694466" y="3139364"/>
            <a:ext cx="1572079" cy="222911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Meh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siste</a:t>
            </a:r>
            <a:r>
              <a:rPr lang="sr-Latn-CS" sz="2000" b="1" dirty="0" smtClean="0">
                <a:solidFill>
                  <a:schemeClr val="tx1"/>
                </a:solidFill>
              </a:rPr>
              <a:t>m</a:t>
            </a:r>
          </a:p>
          <a:p>
            <a:pPr algn="ctr"/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(12)</a:t>
            </a:r>
          </a:p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</a:rPr>
              <a:t>ili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(13)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216730" y="5193131"/>
            <a:ext cx="144961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6858002" y="4136094"/>
            <a:ext cx="1999343" cy="54907"/>
          </a:xfrm>
          <a:prstGeom prst="straightConnector1">
            <a:avLst/>
          </a:prstGeom>
          <a:ln w="571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453037" y="464204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Tl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3200400" y="60198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>
                <a:solidFill>
                  <a:srgbClr val="FF0000"/>
                </a:solidFill>
              </a:rPr>
              <a:t>W1=</a:t>
            </a:r>
            <a:r>
              <a:rPr lang="sr-Latn-CS" sz="2400" b="1" dirty="0" smtClean="0">
                <a:solidFill>
                  <a:schemeClr val="tx2"/>
                </a:solidFill>
              </a:rPr>
              <a:t>W</a:t>
            </a:r>
            <a:r>
              <a:rPr lang="en-US" sz="2400" b="1" dirty="0" smtClean="0">
                <a:solidFill>
                  <a:schemeClr val="tx2"/>
                </a:solidFill>
              </a:rPr>
              <a:t>10</a:t>
            </a:r>
            <a:r>
              <a:rPr lang="en-US" sz="2000" b="1" dirty="0" smtClean="0">
                <a:solidFill>
                  <a:srgbClr val="FF0000"/>
                </a:solidFill>
              </a:rPr>
              <a:t>+</a:t>
            </a:r>
            <a:r>
              <a:rPr lang="sr-Latn-CS" sz="2000" b="1" dirty="0" smtClean="0">
                <a:solidFill>
                  <a:srgbClr val="FF0000"/>
                </a:solidFill>
              </a:rPr>
              <a:t>  </a:t>
            </a:r>
            <a:r>
              <a:rPr lang="en-US" sz="2800" b="1" dirty="0" err="1" smtClean="0">
                <a:solidFill>
                  <a:srgbClr val="FF0000"/>
                </a:solidFill>
              </a:rPr>
              <a:t>Dw</a:t>
            </a:r>
            <a:r>
              <a:rPr lang="en-US" sz="2000" b="1" dirty="0" err="1" smtClean="0">
                <a:solidFill>
                  <a:srgbClr val="FF0000"/>
                </a:solidFill>
              </a:rPr>
              <a:t>1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1269545" y="4149380"/>
            <a:ext cx="5443" cy="1676295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259339" y="5825675"/>
            <a:ext cx="5606599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880303" y="2815776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Te</a:t>
            </a:r>
            <a:endParaRPr lang="en-US" sz="2800" dirty="0"/>
          </a:p>
        </p:txBody>
      </p:sp>
      <p:cxnSp>
        <p:nvCxnSpPr>
          <p:cNvPr id="51" name="Straight Connector 50"/>
          <p:cNvCxnSpPr/>
          <p:nvPr/>
        </p:nvCxnSpPr>
        <p:spPr>
          <a:xfrm flipV="1">
            <a:off x="6865938" y="4162670"/>
            <a:ext cx="10207" cy="166300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705600" y="27432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brzna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rotora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791934" y="420133"/>
            <a:ext cx="7238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Model </a:t>
            </a:r>
            <a:r>
              <a:rPr lang="en-US" sz="2800" dirty="0" err="1" smtClean="0"/>
              <a:t>invertorski</a:t>
            </a:r>
            <a:r>
              <a:rPr lang="en-US" sz="2800" dirty="0" smtClean="0"/>
              <a:t> </a:t>
            </a:r>
            <a:r>
              <a:rPr lang="en-US" sz="2800" dirty="0" err="1" smtClean="0"/>
              <a:t>napajanog</a:t>
            </a:r>
            <a:r>
              <a:rPr lang="en-US" sz="2800" dirty="0" smtClean="0"/>
              <a:t> </a:t>
            </a:r>
            <a:r>
              <a:rPr lang="en-US" sz="2800" dirty="0" err="1" smtClean="0"/>
              <a:t>asinhronog</a:t>
            </a:r>
            <a:r>
              <a:rPr lang="en-US" sz="2800" dirty="0" smtClean="0"/>
              <a:t> </a:t>
            </a:r>
            <a:r>
              <a:rPr lang="en-US" sz="2800" dirty="0" err="1" smtClean="0"/>
              <a:t>motora</a:t>
            </a:r>
            <a:endParaRPr lang="en-US" sz="2800" dirty="0"/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6248402" y="4191000"/>
            <a:ext cx="609599" cy="0"/>
          </a:xfrm>
          <a:prstGeom prst="line">
            <a:avLst/>
          </a:prstGeom>
          <a:ln w="1016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4572000" y="6019800"/>
            <a:ext cx="838200" cy="53340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1905000" y="2286000"/>
            <a:ext cx="1981200" cy="2514600"/>
          </a:xfrm>
          <a:prstGeom prst="roundRect">
            <a:avLst/>
          </a:prstGeom>
          <a:noFill/>
          <a:ln w="101600">
            <a:solidFill>
              <a:schemeClr val="tx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495800" y="2971800"/>
            <a:ext cx="1981200" cy="2514600"/>
          </a:xfrm>
          <a:prstGeom prst="roundRect">
            <a:avLst/>
          </a:prstGeom>
          <a:noFill/>
          <a:ln w="101600">
            <a:solidFill>
              <a:schemeClr val="tx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4648200" y="3200400"/>
            <a:ext cx="1600200" cy="990600"/>
          </a:xfrm>
          <a:prstGeom prst="roundRect">
            <a:avLst/>
          </a:prstGeom>
          <a:noFill/>
          <a:ln w="101600">
            <a:solidFill>
              <a:schemeClr val="tx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4648200" y="4343400"/>
            <a:ext cx="1600200" cy="990600"/>
          </a:xfrm>
          <a:prstGeom prst="roundRect">
            <a:avLst/>
          </a:prstGeom>
          <a:noFill/>
          <a:ln w="1016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2743200" y="5943600"/>
            <a:ext cx="3048000" cy="6858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057400"/>
            <a:ext cx="9144000" cy="5029200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</p:pic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828800"/>
            <a:ext cx="9144000" cy="5029200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209800"/>
            <a:ext cx="9144000" cy="4953000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</p:pic>
      <p:graphicFrame>
        <p:nvGraphicFramePr>
          <p:cNvPr id="53249" name="Object 1"/>
          <p:cNvGraphicFramePr>
            <a:graphicFrameLocks noChangeAspect="1"/>
          </p:cNvGraphicFramePr>
          <p:nvPr/>
        </p:nvGraphicFramePr>
        <p:xfrm>
          <a:off x="2895600" y="838200"/>
          <a:ext cx="3619500" cy="927100"/>
        </p:xfrm>
        <a:graphic>
          <a:graphicData uri="http://schemas.openxmlformats.org/presentationml/2006/ole">
            <p:oleObj spid="_x0000_s53249" name="Equation" r:id="rId7" imgW="3619500" imgH="927100" progId="Equation.DSMT4">
              <p:embed/>
            </p:oleObj>
          </a:graphicData>
        </a:graphic>
      </p:graphicFrame>
      <p:pic>
        <p:nvPicPr>
          <p:cNvPr id="41" name="Picture 1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1905000"/>
            <a:ext cx="9144000" cy="4953000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</p:pic>
      <p:sp>
        <p:nvSpPr>
          <p:cNvPr id="43" name="Oval 42"/>
          <p:cNvSpPr/>
          <p:nvPr/>
        </p:nvSpPr>
        <p:spPr>
          <a:xfrm>
            <a:off x="3733800" y="6019800"/>
            <a:ext cx="838200" cy="533400"/>
          </a:xfrm>
          <a:prstGeom prst="ellipse">
            <a:avLst/>
          </a:prstGeom>
          <a:noFill/>
          <a:ln w="1016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1981201"/>
            <a:ext cx="9144000" cy="5105400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</p:pic>
      <p:graphicFrame>
        <p:nvGraphicFramePr>
          <p:cNvPr id="50" name="Object 2"/>
          <p:cNvGraphicFramePr>
            <a:graphicFrameLocks noChangeAspect="1"/>
          </p:cNvGraphicFramePr>
          <p:nvPr/>
        </p:nvGraphicFramePr>
        <p:xfrm>
          <a:off x="4006850" y="1911350"/>
          <a:ext cx="1282700" cy="419100"/>
        </p:xfrm>
        <a:graphic>
          <a:graphicData uri="http://schemas.openxmlformats.org/presentationml/2006/ole">
            <p:oleObj spid="_x0000_s53250" name="Equation" r:id="rId10" imgW="1282700" imgH="419100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8367583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3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3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3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3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  <p:bldP spid="35" grpId="0" animBg="1"/>
      <p:bldP spid="36" grpId="0" animBg="1"/>
      <p:bldP spid="37" grpId="0" animBg="1"/>
      <p:bldP spid="39" grpId="0" animBg="1"/>
      <p:bldP spid="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sr-Latn-CS" sz="2400" b="1" dirty="0" smtClean="0">
                <a:latin typeface="Arial" pitchFamily="34" charset="0"/>
                <a:cs typeface="Arial" pitchFamily="34" charset="0"/>
              </a:rPr>
              <a:t>Razlika u brzinama inercionih masa rotora i opterećenja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222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8305800" cy="4953000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2200" b="1" dirty="0" smtClean="0"/>
              <a:t>Razlika u brzinama inercionih masa rotora i opterećenja, u prelaznom režimu rada, uzrok je   </a:t>
            </a:r>
            <a:r>
              <a:rPr lang="sr-Latn-CS" sz="2400" b="1" dirty="0" smtClean="0">
                <a:latin typeface="Arial" pitchFamily="34" charset="0"/>
                <a:cs typeface="Arial" pitchFamily="34" charset="0"/>
              </a:rPr>
              <a:t>torzione</a:t>
            </a:r>
            <a:r>
              <a:rPr lang="sr-Latn-CS" sz="2200" b="1" dirty="0" smtClean="0"/>
              <a:t> deformacije vratila</a:t>
            </a:r>
            <a:endParaRPr lang="en-US" b="1" dirty="0"/>
          </a:p>
        </p:txBody>
      </p:sp>
      <p:pic>
        <p:nvPicPr>
          <p:cNvPr id="655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57400"/>
            <a:ext cx="9144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2619375" y="1347788"/>
          <a:ext cx="2609850" cy="557212"/>
        </p:xfrm>
        <a:graphic>
          <a:graphicData uri="http://schemas.openxmlformats.org/presentationml/2006/ole">
            <p:oleObj spid="_x0000_s65539" name="Equation" r:id="rId4" imgW="1612800" imgH="723600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KORISNIK@XV5I9FVF81W8GHK9" val="432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0">
          <a:solidFill>
            <a:schemeClr val="tx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3393</TotalTime>
  <Words>417</Words>
  <Application>Microsoft Office PowerPoint</Application>
  <PresentationFormat>On-screen Show (4:3)</PresentationFormat>
  <Paragraphs>68</Paragraphs>
  <Slides>18</Slides>
  <Notes>1</Notes>
  <HiddenSlides>11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AutoCAD Drawing</vt:lpstr>
      <vt:lpstr>Equation</vt:lpstr>
      <vt:lpstr>Uticaj torzionih oscilacija radnog vratila na varijable invertorski napajanog asinhronog motora</vt:lpstr>
      <vt:lpstr>A1_1_UTICAJ TORZIONIH OSCILACIJA  RADNOG  VRATILA NA VARIJABLE</vt:lpstr>
      <vt:lpstr>Napon napajanja</vt:lpstr>
      <vt:lpstr>Napon napajanja</vt:lpstr>
      <vt:lpstr>Slide 5</vt:lpstr>
      <vt:lpstr>Slide 6</vt:lpstr>
      <vt:lpstr>Slide 7</vt:lpstr>
      <vt:lpstr>Razlika u brzinama inercionih masa rotora i opterećenja</vt:lpstr>
      <vt:lpstr>Razlika u brzinama inercionih masa rotora i opterećenja, u prelaznom režimu rada, uzrok je   torzione deformacije vratila</vt:lpstr>
      <vt:lpstr>Torziona deformacija vratila</vt:lpstr>
      <vt:lpstr>Slide 11</vt:lpstr>
      <vt:lpstr>Slide 12</vt:lpstr>
      <vt:lpstr>POVRATNA VEZA</vt:lpstr>
      <vt:lpstr>POVRATNA VEZA</vt:lpstr>
      <vt:lpstr>Slide 15</vt:lpstr>
      <vt:lpstr>Slide 16</vt:lpstr>
      <vt:lpstr>Direktna veza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Brnjada Borislav</cp:lastModifiedBy>
  <cp:revision>292</cp:revision>
  <dcterms:created xsi:type="dcterms:W3CDTF">2006-08-16T00:00:00Z</dcterms:created>
  <dcterms:modified xsi:type="dcterms:W3CDTF">2013-05-15T10:56:31Z</dcterms:modified>
</cp:coreProperties>
</file>