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56" r:id="rId3"/>
    <p:sldId id="281" r:id="rId4"/>
    <p:sldId id="292" r:id="rId5"/>
    <p:sldId id="274" r:id="rId6"/>
    <p:sldId id="260" r:id="rId7"/>
    <p:sldId id="277" r:id="rId8"/>
    <p:sldId id="286" r:id="rId9"/>
    <p:sldId id="290" r:id="rId10"/>
    <p:sldId id="291" r:id="rId11"/>
    <p:sldId id="278" r:id="rId12"/>
    <p:sldId id="267" r:id="rId13"/>
    <p:sldId id="287" r:id="rId14"/>
    <p:sldId id="288" r:id="rId15"/>
    <p:sldId id="271" r:id="rId16"/>
    <p:sldId id="270" r:id="rId17"/>
    <p:sldId id="289" r:id="rId18"/>
    <p:sldId id="28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81" autoAdjust="0"/>
  </p:normalViewPr>
  <p:slideViewPr>
    <p:cSldViewPr>
      <p:cViewPr varScale="1">
        <p:scale>
          <a:sx n="53" d="100"/>
          <a:sy n="53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57F6F-DDDD-4584-8420-172B40FA78C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533BE-E15A-4890-82AC-065C7630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15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533BE-E15A-4890-82AC-065C763006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0.emf"/><Relationship Id="rId9" Type="http://schemas.openxmlformats.org/officeDocument/2006/relationships/image" Target="../media/image2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Uticaj</a:t>
            </a:r>
            <a:r>
              <a:rPr lang="en-US" sz="2800" dirty="0" smtClean="0"/>
              <a:t> </a:t>
            </a:r>
            <a:r>
              <a:rPr lang="en-US" sz="2800" dirty="0" err="1" smtClean="0"/>
              <a:t>torzionih</a:t>
            </a:r>
            <a:r>
              <a:rPr lang="en-US" sz="2800" dirty="0" smtClean="0"/>
              <a:t> </a:t>
            </a:r>
            <a:r>
              <a:rPr lang="en-US" sz="2800" dirty="0" err="1" smtClean="0"/>
              <a:t>oscilacija</a:t>
            </a:r>
            <a:r>
              <a:rPr lang="en-US" sz="2800" dirty="0" smtClean="0"/>
              <a:t> </a:t>
            </a:r>
            <a:r>
              <a:rPr lang="en-US" sz="2800" dirty="0" err="1" smtClean="0"/>
              <a:t>radnog</a:t>
            </a:r>
            <a:r>
              <a:rPr lang="en-US" sz="2800" dirty="0" smtClean="0"/>
              <a:t> </a:t>
            </a:r>
            <a:r>
              <a:rPr lang="en-US" sz="2800" dirty="0" err="1" smtClean="0"/>
              <a:t>vratila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varijable</a:t>
            </a:r>
            <a:r>
              <a:rPr lang="en-US" sz="2800" dirty="0" smtClean="0"/>
              <a:t> </a:t>
            </a:r>
            <a:r>
              <a:rPr lang="en-US" sz="2800" dirty="0" err="1" smtClean="0"/>
              <a:t>invertorski</a:t>
            </a:r>
            <a:r>
              <a:rPr lang="en-US" sz="2800" dirty="0" smtClean="0"/>
              <a:t> </a:t>
            </a:r>
            <a:r>
              <a:rPr lang="en-US" sz="2800" dirty="0" err="1" smtClean="0"/>
              <a:t>napajanog</a:t>
            </a:r>
            <a:r>
              <a:rPr lang="en-US" sz="2800" dirty="0" smtClean="0"/>
              <a:t> </a:t>
            </a:r>
            <a:r>
              <a:rPr lang="en-US" sz="2800" dirty="0" err="1" smtClean="0"/>
              <a:t>asinhronog</a:t>
            </a:r>
            <a:r>
              <a:rPr lang="en-US" sz="2800" dirty="0" smtClean="0"/>
              <a:t> </a:t>
            </a:r>
            <a:r>
              <a:rPr lang="en-US" sz="2800" dirty="0" err="1" smtClean="0"/>
              <a:t>motora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76401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Zadatak</a:t>
            </a:r>
            <a:r>
              <a:rPr lang="en-US" sz="2000" b="1" dirty="0" smtClean="0"/>
              <a:t> </a:t>
            </a:r>
            <a:r>
              <a:rPr lang="x-none" sz="2000" b="1" smtClean="0"/>
              <a:t>: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modeluje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uticaj</a:t>
            </a:r>
            <a:r>
              <a:rPr lang="en-US" sz="2000" b="1" dirty="0" smtClean="0"/>
              <a:t> tor</a:t>
            </a:r>
            <a:r>
              <a:rPr lang="x-none" sz="2000" b="1" dirty="0" smtClean="0"/>
              <a:t>z</a:t>
            </a:r>
            <a:r>
              <a:rPr lang="en-US" sz="2000" b="1" dirty="0" err="1" smtClean="0"/>
              <a:t>ionih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oscilacija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radnog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vratila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nastaju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posljedica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tranzientnog</a:t>
            </a:r>
            <a:r>
              <a:rPr lang="en-US" sz="2000" b="1" dirty="0" smtClean="0"/>
              <a:t>  re</a:t>
            </a:r>
            <a:r>
              <a:rPr lang="x-none" sz="2000" b="1" dirty="0" smtClean="0"/>
              <a:t>ž</a:t>
            </a:r>
            <a:r>
              <a:rPr lang="en-US" sz="2000" b="1" dirty="0" err="1" smtClean="0"/>
              <a:t>ima</a:t>
            </a:r>
            <a:r>
              <a:rPr lang="en-US" sz="2000" b="1" dirty="0" smtClean="0"/>
              <a:t> </a:t>
            </a:r>
            <a:r>
              <a:rPr lang="x-none" sz="2000" b="1" dirty="0" smtClean="0"/>
              <a:t> i invertorskog, prekidačkog, načina napajanja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495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/>
              <a:t>Povratni </a:t>
            </a:r>
            <a:r>
              <a:rPr lang="sr-Latn-CS" sz="2800" b="1" dirty="0" smtClean="0"/>
              <a:t>uticajpreko </a:t>
            </a:r>
            <a:r>
              <a:rPr lang="sr-Latn-CS" sz="2800" b="1" dirty="0" smtClean="0"/>
              <a:t>brzine rotora  na:</a:t>
            </a:r>
            <a:endParaRPr lang="en-US" sz="28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Invertorsko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napajanje</a:t>
            </a:r>
            <a:r>
              <a:rPr lang="sr-Latn-CS" sz="2400" u="sng" dirty="0" smtClean="0"/>
              <a:t> i mehaničke osobine materijala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81000" y="3352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Direktan uticaj </a:t>
            </a:r>
            <a:r>
              <a:rPr lang="sr-Latn-CS" sz="2400" b="1" dirty="0" smtClean="0"/>
              <a:t>preko elektromagnetskog momenta na </a:t>
            </a:r>
            <a:r>
              <a:rPr lang="sr-Latn-CS" sz="2400" b="1" dirty="0" smtClean="0"/>
              <a:t>: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362200" y="3733800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Torzione</a:t>
            </a:r>
            <a:r>
              <a:rPr lang="en-US" sz="2400" dirty="0" smtClean="0"/>
              <a:t> </a:t>
            </a:r>
            <a:r>
              <a:rPr lang="en-US" sz="2400" dirty="0" err="1" smtClean="0"/>
              <a:t>oscilacije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286000" y="5486400"/>
            <a:ext cx="284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2400" dirty="0" smtClean="0"/>
              <a:t>Struje statora i rotora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514600" y="4191000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/>
              <a:t>Brzinu rotora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953000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/>
              <a:t>Naponske jednačine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286000" y="6019800"/>
            <a:ext cx="363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2400" dirty="0" smtClean="0"/>
              <a:t>Elektromagnetski momenat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E1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4" grpId="2"/>
      <p:bldP spid="7" grpId="0"/>
      <p:bldP spid="8" grpId="0"/>
      <p:bldP spid="10" grpId="0"/>
      <p:bldP spid="11" grpId="0"/>
      <p:bldP spid="12" grpId="0"/>
      <p:bldP spid="9" grpId="0"/>
      <p:bldP spid="14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sr-Latn-CS" dirty="0" smtClean="0"/>
              <a:t>Torziona deformacija vratila</a:t>
            </a:r>
            <a:endParaRPr lang="en-US" dirty="0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197225" y="1533525"/>
          <a:ext cx="2328863" cy="387350"/>
        </p:xfrm>
        <a:graphic>
          <a:graphicData uri="http://schemas.openxmlformats.org/presentationml/2006/ole">
            <p:oleObj spid="_x0000_s66563" name="Equation" r:id="rId4" imgW="1612800" imgH="4950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dirty="0" smtClean="0"/>
              <a:t>Mehanički sistem: Brzina rotora i tereta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38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err="1" smtClean="0"/>
              <a:t>R</a:t>
            </a:r>
            <a:r>
              <a:rPr lang="en-US" dirty="0" err="1" smtClean="0"/>
              <a:t>azlika</a:t>
            </a:r>
            <a:r>
              <a:rPr lang="en-US" dirty="0" smtClean="0"/>
              <a:t> </a:t>
            </a:r>
            <a:r>
              <a:rPr lang="en-US" dirty="0" err="1" smtClean="0"/>
              <a:t>brzina</a:t>
            </a:r>
            <a:r>
              <a:rPr lang="en-US" dirty="0" smtClean="0"/>
              <a:t> </a:t>
            </a:r>
            <a:r>
              <a:rPr lang="en-US" dirty="0" err="1" smtClean="0"/>
              <a:t>inercionih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sr-Latn-CS" dirty="0" smtClean="0"/>
              <a:t> J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CS" dirty="0" smtClean="0"/>
              <a:t>J</a:t>
            </a:r>
            <a:r>
              <a:rPr lang="en-US" baseline="-25000" dirty="0" smtClean="0"/>
              <a:t>2</a:t>
            </a:r>
            <a:r>
              <a:rPr lang="sr-Latn-CS" baseline="-25000" dirty="0" smtClean="0"/>
              <a:t>  </a:t>
            </a:r>
            <a:r>
              <a:rPr lang="sr-Latn-CS" dirty="0" smtClean="0"/>
              <a:t>i</a:t>
            </a:r>
            <a:r>
              <a:rPr lang="en-US" dirty="0" smtClean="0"/>
              <a:t>ma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posljedicu</a:t>
            </a:r>
            <a:r>
              <a:rPr lang="en-US" dirty="0" smtClean="0"/>
              <a:t> </a:t>
            </a:r>
            <a:r>
              <a:rPr lang="en-US" dirty="0" err="1" smtClean="0"/>
              <a:t>torzionu</a:t>
            </a:r>
            <a:r>
              <a:rPr lang="en-US" dirty="0" smtClean="0"/>
              <a:t> </a:t>
            </a:r>
            <a:r>
              <a:rPr lang="en-US" dirty="0" err="1" smtClean="0"/>
              <a:t>deformaciju</a:t>
            </a:r>
            <a:r>
              <a:rPr lang="en-US" dirty="0" smtClean="0"/>
              <a:t> </a:t>
            </a:r>
            <a:r>
              <a:rPr lang="en-US" dirty="0" err="1" smtClean="0"/>
              <a:t>vratila</a:t>
            </a:r>
            <a:endParaRPr lang="en-US" dirty="0" smtClean="0"/>
          </a:p>
          <a:p>
            <a:r>
              <a:rPr lang="sr-Latn-CS" baseline="-25000" dirty="0" smtClean="0"/>
              <a:t> </a:t>
            </a:r>
            <a:endParaRPr lang="en-US" baseline="-25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2287269"/>
              </p:ext>
            </p:extLst>
          </p:nvPr>
        </p:nvGraphicFramePr>
        <p:xfrm>
          <a:off x="1150938" y="1690688"/>
          <a:ext cx="2370137" cy="508000"/>
        </p:xfrm>
        <a:graphic>
          <a:graphicData uri="http://schemas.openxmlformats.org/presentationml/2006/ole">
            <p:oleObj spid="_x0000_s51212" name="Equation" r:id="rId3" imgW="1459866" imgH="660113" progId="Equation.DSMT4">
              <p:embed/>
            </p:oleObj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514600"/>
            <a:ext cx="8610600" cy="40386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5197475" y="1676400"/>
          <a:ext cx="2940050" cy="415925"/>
        </p:xfrm>
        <a:graphic>
          <a:graphicData uri="http://schemas.openxmlformats.org/presentationml/2006/ole">
            <p:oleObj spid="_x0000_s51213" name="Equation" r:id="rId5" imgW="2032000" imgH="5207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8161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Uticaj</a:t>
            </a:r>
            <a:r>
              <a:rPr lang="en-US" sz="3200" dirty="0" smtClean="0"/>
              <a:t> </a:t>
            </a:r>
            <a:r>
              <a:rPr lang="en-US" sz="3200" dirty="0" err="1" smtClean="0"/>
              <a:t>deformacije</a:t>
            </a:r>
            <a:r>
              <a:rPr lang="en-US" sz="3200" dirty="0" smtClean="0"/>
              <a:t> </a:t>
            </a:r>
            <a:r>
              <a:rPr lang="en-US" sz="3200" dirty="0" err="1" smtClean="0"/>
              <a:t>vratila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sr-Latn-CS" sz="3200" dirty="0" smtClean="0"/>
              <a:t> snagu i</a:t>
            </a:r>
            <a:r>
              <a:rPr lang="en-US" sz="3200" dirty="0" smtClean="0"/>
              <a:t> </a:t>
            </a:r>
            <a:r>
              <a:rPr lang="en-US" sz="3200" dirty="0" err="1" smtClean="0"/>
              <a:t>akumuliranu</a:t>
            </a:r>
            <a:r>
              <a:rPr lang="en-US" sz="3200" dirty="0" smtClean="0"/>
              <a:t> </a:t>
            </a:r>
            <a:r>
              <a:rPr lang="en-US" sz="3200" dirty="0" err="1" smtClean="0"/>
              <a:t>potencijalnu</a:t>
            </a:r>
            <a:r>
              <a:rPr lang="en-US" sz="3200" dirty="0" smtClean="0"/>
              <a:t> </a:t>
            </a:r>
            <a:r>
              <a:rPr lang="en-US" sz="3200" dirty="0" err="1" smtClean="0"/>
              <a:t>energiju</a:t>
            </a:r>
            <a:endParaRPr lang="en-US" sz="3200" dirty="0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1428148"/>
              </p:ext>
            </p:extLst>
          </p:nvPr>
        </p:nvGraphicFramePr>
        <p:xfrm>
          <a:off x="877888" y="1314450"/>
          <a:ext cx="3336925" cy="598488"/>
        </p:xfrm>
        <a:graphic>
          <a:graphicData uri="http://schemas.openxmlformats.org/presentationml/2006/ole">
            <p:oleObj spid="_x0000_s57351" name="Equation" r:id="rId3" imgW="2209800" imgH="596900" progId="Equation.DSMT4">
              <p:embed/>
            </p:oleObj>
          </a:graphicData>
        </a:graphic>
      </p:graphicFrame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5162285"/>
              </p:ext>
            </p:extLst>
          </p:nvPr>
        </p:nvGraphicFramePr>
        <p:xfrm>
          <a:off x="5046663" y="1371600"/>
          <a:ext cx="3013075" cy="571500"/>
        </p:xfrm>
        <a:graphic>
          <a:graphicData uri="http://schemas.openxmlformats.org/presentationml/2006/ole">
            <p:oleObj spid="_x0000_s57352" name="Equation" r:id="rId4" imgW="1905000" imgH="571500" progId="Equation.DSMT4">
              <p:embed/>
            </p:oleObj>
          </a:graphicData>
        </a:graphic>
      </p:graphicFrame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09800"/>
            <a:ext cx="8534400" cy="43434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sr-Latn-CS" dirty="0" smtClean="0"/>
              <a:t>POVRATNA VEZA</a:t>
            </a:r>
            <a:endParaRPr lang="en-US" dirty="0"/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1"/>
            <a:ext cx="9144000" cy="4495799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4006850" y="1911350"/>
          <a:ext cx="1282700" cy="419100"/>
        </p:xfrm>
        <a:graphic>
          <a:graphicData uri="http://schemas.openxmlformats.org/presentationml/2006/ole">
            <p:oleObj spid="_x0000_s61445" name="Equation" r:id="rId4" imgW="1282700" imgH="419100" progId="Equation.DSMT4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Brzine</a:t>
            </a:r>
            <a:r>
              <a:rPr kumimoji="0" lang="sr-Latn-C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rotora bez i sa torzionim oscilacijama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POVRATNA VEZA</a:t>
            </a:r>
            <a:endParaRPr lang="en-US" dirty="0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8610600" cy="457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3505200" y="1295400"/>
          <a:ext cx="2108200" cy="431800"/>
        </p:xfrm>
        <a:graphic>
          <a:graphicData uri="http://schemas.openxmlformats.org/presentationml/2006/ole">
            <p:oleObj spid="_x0000_s64518" name="Equation" r:id="rId4" imgW="2108200" imgH="4318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dirty="0" smtClean="0"/>
              <a:t>P</a:t>
            </a:r>
            <a:r>
              <a:rPr lang="en-US" sz="4000" dirty="0" smtClean="0"/>
              <a:t>ad </a:t>
            </a:r>
            <a:r>
              <a:rPr lang="en-US" sz="4000" dirty="0" err="1" smtClean="0"/>
              <a:t>napona</a:t>
            </a:r>
            <a:r>
              <a:rPr lang="en-US" sz="4000" dirty="0" smtClean="0"/>
              <a:t> u </a:t>
            </a:r>
            <a:r>
              <a:rPr lang="en-US" sz="4000" dirty="0" err="1" smtClean="0"/>
              <a:t>kolu</a:t>
            </a:r>
            <a:r>
              <a:rPr lang="en-US" sz="4000" dirty="0" smtClean="0"/>
              <a:t> </a:t>
            </a:r>
            <a:r>
              <a:rPr lang="en-US" sz="4000" dirty="0" err="1" smtClean="0"/>
              <a:t>rotora</a:t>
            </a:r>
            <a:endParaRPr lang="en-US" sz="4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6226845"/>
              </p:ext>
            </p:extLst>
          </p:nvPr>
        </p:nvGraphicFramePr>
        <p:xfrm>
          <a:off x="1143000" y="1524000"/>
          <a:ext cx="1752600" cy="431800"/>
        </p:xfrm>
        <a:graphic>
          <a:graphicData uri="http://schemas.openxmlformats.org/presentationml/2006/ole">
            <p:oleObj spid="_x0000_s29717" name="Equation" r:id="rId3" imgW="1752600" imgH="431800" progId="Equation.DSMT4">
              <p:embed/>
            </p:oleObj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4343400" y="1219200"/>
          <a:ext cx="3619500" cy="927100"/>
        </p:xfrm>
        <a:graphic>
          <a:graphicData uri="http://schemas.openxmlformats.org/presentationml/2006/ole">
            <p:oleObj spid="_x0000_s29718" name="Equation" r:id="rId4" imgW="3619500" imgH="927100" progId="Equation.DSMT4">
              <p:embed/>
            </p:oleObj>
          </a:graphicData>
        </a:graphic>
      </p:graphicFrame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362200"/>
            <a:ext cx="8610600" cy="42672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816" y="1600200"/>
            <a:ext cx="8571899" cy="4953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287125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dirty="0" smtClean="0"/>
              <a:t>S</a:t>
            </a:r>
            <a:r>
              <a:rPr lang="en-US" sz="4000" dirty="0" err="1" smtClean="0"/>
              <a:t>truje</a:t>
            </a:r>
            <a:r>
              <a:rPr lang="en-US" sz="4000" dirty="0" smtClean="0"/>
              <a:t>  </a:t>
            </a:r>
            <a:r>
              <a:rPr lang="en-US" sz="4000" dirty="0" err="1" smtClean="0"/>
              <a:t>statora</a:t>
            </a:r>
            <a:r>
              <a:rPr lang="sr-Latn-CS" sz="4000" dirty="0" smtClean="0"/>
              <a:t> 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sr-Latn-CS" sz="4000" dirty="0" smtClean="0"/>
              <a:t> </a:t>
            </a:r>
            <a:r>
              <a:rPr lang="en-US" sz="4000" dirty="0" err="1" smtClean="0"/>
              <a:t>rotora</a:t>
            </a: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5400" dirty="0" smtClean="0"/>
              <a:t>Direktna veza</a:t>
            </a:r>
            <a:endParaRPr lang="en-US" sz="5400" dirty="0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10600" cy="4953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7526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000" b="1" dirty="0" smtClean="0"/>
              <a:t>Uslijed  akcije električnog sistema preko elektromagnetskog momenta javlja se reakcija mehaničkog sistema  sa  torziono elastičnim vratilom  koji, preko brzine rotora koja u električnom kolu rotora stvara dodatni pad napona i generiše povećanje struja statora i rotora uslijed uticaja torzionih oscilacija i invertorskog napajanja.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495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000" b="1" dirty="0" smtClean="0"/>
              <a:t>Povećanje elektromagnetskog momenta  u tranzientnom periodu može biti važno za  dimenzionisanje vratila, dok povećanje struja statora i rotora uslijed torzionih oscilacija i prekidačkog, invertorskog napajanja može imati posljedice na zagrevanje ‚ odnosno izbor motora.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838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Njutnov princip akcije i reakcije očigledan je u ovom slučaju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733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="1" dirty="0" smtClean="0"/>
              <a:t>Zaključak:</a:t>
            </a:r>
          </a:p>
        </p:txBody>
      </p:sp>
    </p:spTree>
    <p:extLst>
      <p:ext uri="{BB962C8B-B14F-4D97-AF65-F5344CB8AC3E}">
        <p14:creationId xmlns:p14="http://schemas.microsoft.com/office/powerpoint/2010/main" xmlns="" val="784671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2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A1_1_UTICAJ</a:t>
            </a:r>
            <a:r>
              <a:rPr lang="en-US" sz="2800" dirty="0" smtClean="0"/>
              <a:t> </a:t>
            </a:r>
            <a:r>
              <a:rPr lang="en-US" sz="2800" dirty="0" err="1" smtClean="0"/>
              <a:t>TORZIONIH</a:t>
            </a:r>
            <a:r>
              <a:rPr lang="en-US" sz="2800" dirty="0" smtClean="0"/>
              <a:t> </a:t>
            </a:r>
            <a:r>
              <a:rPr lang="en-US" sz="2800" dirty="0" err="1" smtClean="0"/>
              <a:t>OSCILACIJA</a:t>
            </a:r>
            <a:r>
              <a:rPr lang="en-US" sz="2800" dirty="0" smtClean="0"/>
              <a:t>  </a:t>
            </a:r>
            <a:r>
              <a:rPr lang="en-US" sz="2800" dirty="0" err="1" smtClean="0"/>
              <a:t>RADNOG</a:t>
            </a:r>
            <a:r>
              <a:rPr lang="en-US" sz="2800" dirty="0" smtClean="0"/>
              <a:t>  </a:t>
            </a:r>
            <a:r>
              <a:rPr lang="en-US" sz="2800" dirty="0" err="1" smtClean="0"/>
              <a:t>VRATILA</a:t>
            </a:r>
            <a:r>
              <a:rPr lang="en-US" sz="2800" dirty="0" smtClean="0"/>
              <a:t> NA </a:t>
            </a:r>
            <a:r>
              <a:rPr lang="en-US" sz="2800" dirty="0" err="1" smtClean="0"/>
              <a:t>VARIJABLE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1" y="1676400"/>
          <a:ext cx="8135895" cy="4114800"/>
        </p:xfrm>
        <a:graphic>
          <a:graphicData uri="http://schemas.openxmlformats.org/presentationml/2006/ole">
            <p:oleObj spid="_x0000_s1034" name="AutoCAD Drawing" r:id="rId3" imgW="12039600" imgH="5362575" progId="AutoCAD.Drawing.1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2286000"/>
            <a:ext cx="2514600" cy="342900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Invertor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2286000"/>
            <a:ext cx="685800" cy="3429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Napajanje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38600" y="2286000"/>
            <a:ext cx="1676400" cy="34290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0" y="1752600"/>
            <a:ext cx="2971800" cy="3124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953000" y="2743200"/>
            <a:ext cx="533400" cy="13716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91200" y="2971800"/>
            <a:ext cx="1447800" cy="1600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34000" y="2667000"/>
            <a:ext cx="381000" cy="16764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39000" y="2667000"/>
            <a:ext cx="381000" cy="16764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1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dirty="0" smtClean="0"/>
              <a:t>Prekidačke funkcije invertora</a:t>
            </a:r>
            <a:endParaRPr lang="en-US" sz="3600" dirty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le 3"/>
          <p:cNvSpPr/>
          <p:nvPr/>
        </p:nvSpPr>
        <p:spPr>
          <a:xfrm>
            <a:off x="304800" y="1219200"/>
            <a:ext cx="4343400" cy="5410200"/>
          </a:xfrm>
          <a:prstGeom prst="roundRect">
            <a:avLst/>
          </a:prstGeom>
          <a:noFill/>
          <a:ln w="1016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95800" y="1143000"/>
            <a:ext cx="4343400" cy="5410200"/>
          </a:xfrm>
          <a:prstGeom prst="roundRect">
            <a:avLst/>
          </a:prstGeom>
          <a:noFill/>
          <a:ln w="1016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sr-Latn-CS" dirty="0" smtClean="0"/>
              <a:t>Napon napajanja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 animBg="1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Napon napajanja</a:t>
            </a:r>
            <a:endParaRPr lang="en-US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15804"/>
              </p:ext>
            </p:extLst>
          </p:nvPr>
        </p:nvGraphicFramePr>
        <p:xfrm>
          <a:off x="2282825" y="2133600"/>
          <a:ext cx="5265738" cy="1130300"/>
        </p:xfrm>
        <a:graphic>
          <a:graphicData uri="http://schemas.openxmlformats.org/presentationml/2006/ole">
            <p:oleObj spid="_x0000_s48202" name="Equation" r:id="rId3" imgW="5613120" imgH="120636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228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Mehanički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endParaRPr lang="en-US" sz="32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4318193"/>
              </p:ext>
            </p:extLst>
          </p:nvPr>
        </p:nvGraphicFramePr>
        <p:xfrm>
          <a:off x="2959100" y="1524000"/>
          <a:ext cx="4267200" cy="457200"/>
        </p:xfrm>
        <a:graphic>
          <a:graphicData uri="http://schemas.openxmlformats.org/presentationml/2006/ole">
            <p:oleObj spid="_x0000_s48203" name="Equation" r:id="rId4" imgW="4267080" imgH="457200" progId="Equation.DSMT4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1" y="4419600"/>
            <a:ext cx="2440215" cy="1447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(</a:t>
            </a:r>
            <a:r>
              <a:rPr lang="en-US" sz="2800" b="1" dirty="0">
                <a:solidFill>
                  <a:schemeClr val="tx1"/>
                </a:solidFill>
              </a:rPr>
              <a:t>12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Meh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sistem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(13)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05000" y="4724400"/>
            <a:ext cx="1143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05000" y="5486400"/>
            <a:ext cx="1143000" cy="159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400" y="4724400"/>
            <a:ext cx="2667000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21328" y="4209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Tl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4114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</a:t>
            </a:r>
            <a:r>
              <a:rPr lang="en-US" sz="2800" b="1" baseline="-25000" dirty="0" smtClean="0"/>
              <a:t>10</a:t>
            </a:r>
            <a:endParaRPr lang="en-US" sz="2800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480060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=w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10</a:t>
            </a:r>
            <a:r>
              <a:rPr lang="en-US" sz="2800" b="1" dirty="0" smtClean="0">
                <a:solidFill>
                  <a:srgbClr val="FF0000"/>
                </a:solidFill>
              </a:rPr>
              <a:t>+Dw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7376049"/>
              </p:ext>
            </p:extLst>
          </p:nvPr>
        </p:nvGraphicFramePr>
        <p:xfrm>
          <a:off x="3276601" y="3810001"/>
          <a:ext cx="2374900" cy="292100"/>
        </p:xfrm>
        <a:graphic>
          <a:graphicData uri="http://schemas.openxmlformats.org/presentationml/2006/ole">
            <p:oleObj spid="_x0000_s48204" name="Equation" r:id="rId5" imgW="2374900" imgH="2921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7200" y="3276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/>
              <a:t>Uključenjem torzione elastičnosti broj varijabli je sa 1 povećan na 3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525780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Teta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12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, </a:t>
            </a:r>
            <a:r>
              <a:rPr lang="sr-Latn-CS" sz="2800" b="1" dirty="0" smtClean="0">
                <a:solidFill>
                  <a:srgbClr val="FF0000"/>
                </a:solidFill>
              </a:rPr>
              <a:t>w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2  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6396335"/>
            <a:ext cx="807720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Latn-CS" sz="2000" b="1" dirty="0" smtClean="0">
                <a:solidFill>
                  <a:srgbClr val="FF0000"/>
                </a:solidFill>
              </a:rPr>
              <a:t>razlika je u brzini krutog i elastičnog rotora stvara pad napona u kolu rotora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124200" y="1447800"/>
            <a:ext cx="4267200" cy="457200"/>
          </a:xfrm>
          <a:prstGeom prst="roundRect">
            <a:avLst/>
          </a:prstGeom>
          <a:noFill/>
          <a:ln w="1016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209800" y="2133600"/>
            <a:ext cx="5562600" cy="1143000"/>
          </a:xfrm>
          <a:prstGeom prst="roundRect">
            <a:avLst/>
          </a:prstGeom>
          <a:noFill/>
          <a:ln w="1016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038600" y="3733800"/>
            <a:ext cx="685800" cy="457200"/>
          </a:xfrm>
          <a:prstGeom prst="roundRect">
            <a:avLst/>
          </a:prstGeom>
          <a:noFill/>
          <a:ln w="1016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562600" y="4876800"/>
            <a:ext cx="2286000" cy="990600"/>
          </a:xfrm>
          <a:prstGeom prst="roundRect">
            <a:avLst/>
          </a:prstGeom>
          <a:noFill/>
          <a:ln w="1016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486400" y="4114800"/>
            <a:ext cx="1981200" cy="533400"/>
          </a:xfrm>
          <a:prstGeom prst="roundRect">
            <a:avLst/>
          </a:prstGeom>
          <a:noFill/>
          <a:ln w="1016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00400" y="3733800"/>
            <a:ext cx="2438400" cy="457200"/>
          </a:xfrm>
          <a:prstGeom prst="roundRect">
            <a:avLst/>
          </a:prstGeom>
          <a:noFill/>
          <a:ln w="1016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4724400"/>
            <a:ext cx="1066800" cy="685800"/>
          </a:xfrm>
          <a:prstGeom prst="ellips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62600" y="4800600"/>
            <a:ext cx="914400" cy="609600"/>
          </a:xfrm>
          <a:prstGeom prst="ellipse">
            <a:avLst/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553200" y="5257800"/>
            <a:ext cx="914400" cy="609600"/>
          </a:xfrm>
          <a:prstGeom prst="ellipse">
            <a:avLst/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9600" y="5943600"/>
            <a:ext cx="807720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Latn-CS" sz="2000" b="1" dirty="0" smtClean="0">
                <a:solidFill>
                  <a:schemeClr val="tx2"/>
                </a:solidFill>
              </a:rPr>
              <a:t>razlika je u brzini rotora i terta stvara torzione oscilacije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3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graphicFrame>
        <p:nvGraphicFramePr>
          <p:cNvPr id="48205" name="Object 77"/>
          <p:cNvGraphicFramePr>
            <a:graphicFrameLocks noChangeAspect="1"/>
          </p:cNvGraphicFramePr>
          <p:nvPr/>
        </p:nvGraphicFramePr>
        <p:xfrm>
          <a:off x="609600" y="762000"/>
          <a:ext cx="3327400" cy="596900"/>
        </p:xfrm>
        <a:graphic>
          <a:graphicData uri="http://schemas.openxmlformats.org/presentationml/2006/ole">
            <p:oleObj spid="_x0000_s48205" name="Equation" r:id="rId9" imgW="2209800" imgH="596900" progId="Equation.DSMT4">
              <p:embed/>
            </p:oleObj>
          </a:graphicData>
        </a:graphic>
      </p:graphicFrame>
      <p:graphicFrame>
        <p:nvGraphicFramePr>
          <p:cNvPr id="48206" name="Object 78"/>
          <p:cNvGraphicFramePr>
            <a:graphicFrameLocks noChangeAspect="1"/>
          </p:cNvGraphicFramePr>
          <p:nvPr/>
        </p:nvGraphicFramePr>
        <p:xfrm>
          <a:off x="5410200" y="762000"/>
          <a:ext cx="3009900" cy="571500"/>
        </p:xfrm>
        <a:graphic>
          <a:graphicData uri="http://schemas.openxmlformats.org/presentationml/2006/ole">
            <p:oleObj spid="_x0000_s48206" name="Equation" r:id="rId10" imgW="1905000" imgH="571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13" grpId="0"/>
      <p:bldP spid="14" grpId="0"/>
      <p:bldP spid="15" grpId="0"/>
      <p:bldP spid="16" grpId="0"/>
      <p:bldP spid="18" grpId="0"/>
      <p:bldP spid="27" grpId="0"/>
      <p:bldP spid="21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3386163"/>
              </p:ext>
            </p:extLst>
          </p:nvPr>
        </p:nvGraphicFramePr>
        <p:xfrm>
          <a:off x="1196975" y="1066800"/>
          <a:ext cx="6689725" cy="630238"/>
        </p:xfrm>
        <a:graphic>
          <a:graphicData uri="http://schemas.openxmlformats.org/presentationml/2006/ole">
            <p:oleObj spid="_x0000_s16450" name="Equation" r:id="rId3" imgW="6197400" imgH="5968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2825991"/>
              </p:ext>
            </p:extLst>
          </p:nvPr>
        </p:nvGraphicFramePr>
        <p:xfrm>
          <a:off x="1600200" y="4191000"/>
          <a:ext cx="3074987" cy="614363"/>
        </p:xfrm>
        <a:graphic>
          <a:graphicData uri="http://schemas.openxmlformats.org/presentationml/2006/ole">
            <p:oleObj spid="_x0000_s16451" name="Equation" r:id="rId4" imgW="2476440" imgH="495000" progId="Equation.DSMT4">
              <p:embed/>
            </p:oleObj>
          </a:graphicData>
        </a:graphic>
      </p:graphicFrame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57200" y="317212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NAPONSKE JEDNAČINE BEZ I SA UTICAJEM TORZIONIH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OSCILACIJA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sr-Latn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NA </a:t>
            </a:r>
            <a:r>
              <a:rPr lang="sr-Latn-CS" b="1" dirty="0">
                <a:latin typeface="Arial" pitchFamily="34" charset="0"/>
                <a:ea typeface="Calibri" pitchFamily="34" charset="0"/>
                <a:cs typeface="Arial" pitchFamily="34" charset="0"/>
              </a:rPr>
              <a:t>STRUJE STATORA I </a:t>
            </a:r>
            <a:r>
              <a:rPr lang="sr-Latn-CS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ROTORA   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9635941"/>
              </p:ext>
            </p:extLst>
          </p:nvPr>
        </p:nvGraphicFramePr>
        <p:xfrm>
          <a:off x="2971800" y="2286000"/>
          <a:ext cx="1625600" cy="457200"/>
        </p:xfrm>
        <a:graphic>
          <a:graphicData uri="http://schemas.openxmlformats.org/presentationml/2006/ole">
            <p:oleObj spid="_x0000_s16452" name="Equation" r:id="rId5" imgW="1625400" imgH="4572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1371034"/>
              </p:ext>
            </p:extLst>
          </p:nvPr>
        </p:nvGraphicFramePr>
        <p:xfrm>
          <a:off x="457200" y="2743200"/>
          <a:ext cx="8686800" cy="673100"/>
        </p:xfrm>
        <a:graphic>
          <a:graphicData uri="http://schemas.openxmlformats.org/presentationml/2006/ole">
            <p:oleObj spid="_x0000_s16453" name="Equation" r:id="rId6" imgW="8686800" imgH="672840" progId="Equation.DSMT4">
              <p:embed/>
            </p:oleObj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5867400" y="2667000"/>
            <a:ext cx="2362200" cy="86525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Dodatni</a:t>
            </a:r>
            <a:r>
              <a:rPr lang="en-US" sz="2400" b="1" dirty="0" smtClean="0">
                <a:solidFill>
                  <a:srgbClr val="FF0000"/>
                </a:solidFill>
              </a:rPr>
              <a:t> pad </a:t>
            </a:r>
            <a:r>
              <a:rPr lang="en-US" sz="2400" b="1" dirty="0" err="1" smtClean="0">
                <a:solidFill>
                  <a:srgbClr val="FF0000"/>
                </a:solidFill>
              </a:rPr>
              <a:t>napona</a:t>
            </a:r>
            <a:r>
              <a:rPr lang="sr-Latn-CS" sz="2400" b="1" dirty="0" smtClean="0">
                <a:solidFill>
                  <a:srgbClr val="FF0000"/>
                </a:solidFill>
              </a:rPr>
              <a:t> u rotoru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810000" y="2209800"/>
            <a:ext cx="990600" cy="5334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" y="1905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B</a:t>
            </a:r>
            <a:r>
              <a:rPr lang="en-US" dirty="0" err="1" smtClean="0"/>
              <a:t>rzin</a:t>
            </a:r>
            <a:r>
              <a:rPr lang="sr-Latn-C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rotora</a:t>
            </a:r>
            <a:r>
              <a:rPr lang="en-US" dirty="0" smtClean="0"/>
              <a:t> </a:t>
            </a:r>
            <a:r>
              <a:rPr lang="sr-Latn-CS" dirty="0" smtClean="0"/>
              <a:t> </a:t>
            </a:r>
            <a:r>
              <a:rPr lang="x-none" smtClean="0"/>
              <a:t>sa </a:t>
            </a:r>
            <a:r>
              <a:rPr lang="x-none" smtClean="0"/>
              <a:t>torzioni</a:t>
            </a:r>
            <a:r>
              <a:rPr lang="sr-Latn-CS" dirty="0" smtClean="0"/>
              <a:t>m</a:t>
            </a:r>
            <a:r>
              <a:rPr lang="x-none" smtClean="0"/>
              <a:t> oscilacija</a:t>
            </a:r>
            <a:r>
              <a:rPr lang="sr-Latn-CS" dirty="0" smtClean="0"/>
              <a:t>ma </a:t>
            </a:r>
            <a:r>
              <a:rPr lang="x-none" smtClean="0"/>
              <a:t> je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56388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000" b="1" dirty="0" smtClean="0"/>
              <a:t>Torzione oscilacije stvaraju razliku u brzini rotora što ima za posljedicu dodatni pad napona uslijed dinamičke </a:t>
            </a:r>
            <a:r>
              <a:rPr lang="sr-Latn-CS" sz="2000" b="1" dirty="0" smtClean="0"/>
              <a:t>indukcije, razliku u strujama i elektromagnetskom momentu, što će biti ilustrovano na simulacionom modelu</a:t>
            </a:r>
            <a:endParaRPr lang="en-US" sz="20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685800" y="990600"/>
            <a:ext cx="5867400" cy="838200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81000" y="2743200"/>
            <a:ext cx="5257800" cy="685800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6454" name="Object 70"/>
          <p:cNvGraphicFramePr>
            <a:graphicFrameLocks noChangeAspect="1"/>
          </p:cNvGraphicFramePr>
          <p:nvPr/>
        </p:nvGraphicFramePr>
        <p:xfrm>
          <a:off x="1600200" y="4953000"/>
          <a:ext cx="6718300" cy="614363"/>
        </p:xfrm>
        <a:graphic>
          <a:graphicData uri="http://schemas.openxmlformats.org/presentationml/2006/ole">
            <p:oleObj spid="_x0000_s16454" name="Equation" r:id="rId7" imgW="5410080" imgH="495000" progId="Equation.DSMT4">
              <p:embed/>
            </p:oleObj>
          </a:graphicData>
        </a:graphic>
      </p:graphicFrame>
      <p:graphicFrame>
        <p:nvGraphicFramePr>
          <p:cNvPr id="16455" name="Object 71"/>
          <p:cNvGraphicFramePr>
            <a:graphicFrameLocks noChangeAspect="1"/>
          </p:cNvGraphicFramePr>
          <p:nvPr/>
        </p:nvGraphicFramePr>
        <p:xfrm>
          <a:off x="1600200" y="3657600"/>
          <a:ext cx="5803900" cy="431800"/>
        </p:xfrm>
        <a:graphic>
          <a:graphicData uri="http://schemas.openxmlformats.org/presentationml/2006/ole">
            <p:oleObj spid="_x0000_s16455" name="Equation" r:id="rId8" imgW="5803560" imgH="355320" progId="Equation.DSMT4">
              <p:embed/>
            </p:oleObj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1447800" y="3657600"/>
            <a:ext cx="6019800" cy="457200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71600" y="4876800"/>
            <a:ext cx="6934200" cy="609600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47800" y="4191000"/>
            <a:ext cx="3733800" cy="609600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14600" y="2209800"/>
            <a:ext cx="2514600" cy="533400"/>
          </a:xfrm>
          <a:prstGeom prst="roundRect">
            <a:avLst/>
          </a:prstGeom>
          <a:noFill/>
          <a:ln w="635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28" grpId="0"/>
      <p:bldP spid="35" grpId="0" animBg="1"/>
      <p:bldP spid="35" grpId="1" animBg="1"/>
      <p:bldP spid="36" grpId="0" animBg="1"/>
      <p:bldP spid="36" grpId="1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7943" y="2625276"/>
            <a:ext cx="1447800" cy="178561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El </a:t>
            </a:r>
            <a:r>
              <a:rPr lang="en-US" sz="2000" b="1" dirty="0" err="1" smtClean="0">
                <a:solidFill>
                  <a:schemeClr val="tx1"/>
                </a:solidFill>
              </a:rPr>
              <a:t>sistem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(10) </a:t>
            </a:r>
          </a:p>
          <a:p>
            <a:pPr algn="ctr"/>
            <a:r>
              <a:rPr lang="sr-Latn-CS" sz="2800" b="1" dirty="0" smtClean="0">
                <a:solidFill>
                  <a:schemeClr val="tx1"/>
                </a:solidFill>
              </a:rPr>
              <a:t>~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(22)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5343" y="2815775"/>
            <a:ext cx="1752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269545" y="4162667"/>
            <a:ext cx="94751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675745" y="3551165"/>
            <a:ext cx="1018721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1968289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vdq</a:t>
            </a:r>
            <a:r>
              <a:rPr lang="en-US" sz="2000" dirty="0" smtClean="0"/>
              <a:t>(</a:t>
            </a:r>
            <a:r>
              <a:rPr lang="en-US" sz="2000" dirty="0" err="1" smtClean="0"/>
              <a:t>invertora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4694466" y="3139364"/>
            <a:ext cx="1572079" cy="222911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Meh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siste</a:t>
            </a:r>
            <a:r>
              <a:rPr lang="sr-Latn-CS" sz="2000" b="1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(12)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ili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(13)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16730" y="5193131"/>
            <a:ext cx="144961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858002" y="4136094"/>
            <a:ext cx="1999343" cy="54907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53037" y="464204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Tl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6019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FF0000"/>
                </a:solidFill>
              </a:rPr>
              <a:t>W1=</a:t>
            </a:r>
            <a:r>
              <a:rPr lang="sr-Latn-CS" sz="2400" b="1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sr-Latn-CS" sz="20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Dw</a:t>
            </a:r>
            <a:r>
              <a:rPr lang="en-US" sz="2000" b="1" dirty="0" err="1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69545" y="4149380"/>
            <a:ext cx="5443" cy="167629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59339" y="5825675"/>
            <a:ext cx="5606599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80303" y="281577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</a:t>
            </a:r>
            <a:endParaRPr lang="en-US" sz="2800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6865938" y="4162670"/>
            <a:ext cx="10207" cy="166300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705600" y="2743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brzna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rotora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91934" y="420133"/>
            <a:ext cx="7238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 </a:t>
            </a:r>
            <a:r>
              <a:rPr lang="en-US" sz="2800" dirty="0" err="1" smtClean="0"/>
              <a:t>invertorski</a:t>
            </a:r>
            <a:r>
              <a:rPr lang="en-US" sz="2800" dirty="0" smtClean="0"/>
              <a:t> </a:t>
            </a:r>
            <a:r>
              <a:rPr lang="en-US" sz="2800" dirty="0" err="1" smtClean="0"/>
              <a:t>napajanog</a:t>
            </a:r>
            <a:r>
              <a:rPr lang="en-US" sz="2800" dirty="0" smtClean="0"/>
              <a:t> </a:t>
            </a:r>
            <a:r>
              <a:rPr lang="en-US" sz="2800" dirty="0" err="1" smtClean="0"/>
              <a:t>asinhronog</a:t>
            </a:r>
            <a:r>
              <a:rPr lang="en-US" sz="2800" dirty="0" smtClean="0"/>
              <a:t> </a:t>
            </a:r>
            <a:r>
              <a:rPr lang="en-US" sz="2800" dirty="0" err="1" smtClean="0"/>
              <a:t>motora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248402" y="4191000"/>
            <a:ext cx="609599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72000" y="6019800"/>
            <a:ext cx="838200" cy="5334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905000" y="2286000"/>
            <a:ext cx="1981200" cy="2514600"/>
          </a:xfrm>
          <a:prstGeom prst="roundRect">
            <a:avLst/>
          </a:prstGeom>
          <a:noFill/>
          <a:ln w="1016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495800" y="2971800"/>
            <a:ext cx="1981200" cy="2514600"/>
          </a:xfrm>
          <a:prstGeom prst="roundRect">
            <a:avLst/>
          </a:prstGeom>
          <a:noFill/>
          <a:ln w="1016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48200" y="3200400"/>
            <a:ext cx="1600200" cy="990600"/>
          </a:xfrm>
          <a:prstGeom prst="roundRect">
            <a:avLst/>
          </a:prstGeom>
          <a:noFill/>
          <a:ln w="1016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648200" y="4343400"/>
            <a:ext cx="1600200" cy="990600"/>
          </a:xfrm>
          <a:prstGeom prst="roundRect">
            <a:avLst/>
          </a:prstGeom>
          <a:noFill/>
          <a:ln w="1016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743200" y="5943600"/>
            <a:ext cx="3048000" cy="685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57400"/>
            <a:ext cx="9144000" cy="50292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209800"/>
            <a:ext cx="9144000" cy="4953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2895600" y="838200"/>
          <a:ext cx="3619500" cy="927100"/>
        </p:xfrm>
        <a:graphic>
          <a:graphicData uri="http://schemas.openxmlformats.org/presentationml/2006/ole">
            <p:oleObj spid="_x0000_s53249" name="Equation" r:id="rId7" imgW="3619500" imgH="927100" progId="Equation.DSMT4">
              <p:embed/>
            </p:oleObj>
          </a:graphicData>
        </a:graphic>
      </p:graphicFrame>
      <p:pic>
        <p:nvPicPr>
          <p:cNvPr id="41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sp>
        <p:nvSpPr>
          <p:cNvPr id="43" name="Oval 42"/>
          <p:cNvSpPr/>
          <p:nvPr/>
        </p:nvSpPr>
        <p:spPr>
          <a:xfrm>
            <a:off x="3733800" y="6019800"/>
            <a:ext cx="838200" cy="533400"/>
          </a:xfrm>
          <a:prstGeom prst="ellipse">
            <a:avLst/>
          </a:prstGeom>
          <a:noFill/>
          <a:ln w="1016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81201"/>
            <a:ext cx="9144000" cy="51054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4006850" y="1911350"/>
          <a:ext cx="1282700" cy="419100"/>
        </p:xfrm>
        <a:graphic>
          <a:graphicData uri="http://schemas.openxmlformats.org/presentationml/2006/ole">
            <p:oleObj spid="_x0000_s53250" name="Equation" r:id="rId10" imgW="1282700" imgH="4191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36758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6" grpId="0" animBg="1"/>
      <p:bldP spid="37" grpId="0" animBg="1"/>
      <p:bldP spid="39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sr-Latn-CS" sz="2400" b="1" dirty="0" smtClean="0">
                <a:latin typeface="Arial" pitchFamily="34" charset="0"/>
                <a:cs typeface="Arial" pitchFamily="34" charset="0"/>
              </a:rPr>
              <a:t>Razlika u brzinama inercionih masa rotora i opterećenja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05800" cy="4953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200" b="1" dirty="0" smtClean="0"/>
              <a:t>Razlika u brzinama inercionih masa rotora i opterećenja, u prelaznom režimu rada, uzrok je   </a:t>
            </a:r>
            <a:r>
              <a:rPr lang="sr-Latn-CS" sz="2400" b="1" dirty="0" smtClean="0">
                <a:latin typeface="Arial" pitchFamily="34" charset="0"/>
                <a:cs typeface="Arial" pitchFamily="34" charset="0"/>
              </a:rPr>
              <a:t>torzione</a:t>
            </a:r>
            <a:r>
              <a:rPr lang="sr-Latn-CS" sz="2200" b="1" dirty="0" smtClean="0"/>
              <a:t> deformacije vratila</a:t>
            </a:r>
            <a:endParaRPr lang="en-US" b="1" dirty="0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2619375" y="1347788"/>
          <a:ext cx="2609850" cy="557212"/>
        </p:xfrm>
        <a:graphic>
          <a:graphicData uri="http://schemas.openxmlformats.org/presentationml/2006/ole">
            <p:oleObj spid="_x0000_s65539" name="Equation" r:id="rId4" imgW="1612800" imgH="723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KORISNIK@XV5I9FVF81W8GHK9" val="432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0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417</Words>
  <Application>Microsoft Office PowerPoint</Application>
  <PresentationFormat>On-screen Show (4:3)</PresentationFormat>
  <Paragraphs>68</Paragraphs>
  <Slides>18</Slides>
  <Notes>1</Notes>
  <HiddenSlides>11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AutoCAD Drawing</vt:lpstr>
      <vt:lpstr>Equation</vt:lpstr>
      <vt:lpstr>Uticaj torzionih oscilacija radnog vratila na varijable invertorski napajanog asinhronog motora</vt:lpstr>
      <vt:lpstr>A1_1_UTICAJ TORZIONIH OSCILACIJA  RADNOG  VRATILA NA VARIJABLE</vt:lpstr>
      <vt:lpstr>Napon napajanja</vt:lpstr>
      <vt:lpstr>Napon napajanja</vt:lpstr>
      <vt:lpstr>Slide 5</vt:lpstr>
      <vt:lpstr>Slide 6</vt:lpstr>
      <vt:lpstr>Slide 7</vt:lpstr>
      <vt:lpstr>Razlika u brzinama inercionih masa rotora i opterećenja</vt:lpstr>
      <vt:lpstr>Razlika u brzinama inercionih masa rotora i opterećenja, u prelaznom režimu rada, uzrok je   torzione deformacije vratila</vt:lpstr>
      <vt:lpstr>Torziona deformacija vratila</vt:lpstr>
      <vt:lpstr>Slide 11</vt:lpstr>
      <vt:lpstr>Slide 12</vt:lpstr>
      <vt:lpstr>POVRATNA VEZA</vt:lpstr>
      <vt:lpstr>POVRATNA VEZA</vt:lpstr>
      <vt:lpstr>Slide 15</vt:lpstr>
      <vt:lpstr>Slide 16</vt:lpstr>
      <vt:lpstr>Direktna veza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Brnjada Borislav</cp:lastModifiedBy>
  <cp:revision>292</cp:revision>
  <dcterms:created xsi:type="dcterms:W3CDTF">2006-08-16T00:00:00Z</dcterms:created>
  <dcterms:modified xsi:type="dcterms:W3CDTF">2013-05-15T10:56:31Z</dcterms:modified>
</cp:coreProperties>
</file>